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handoutMasterIdLst>
    <p:handoutMasterId r:id="rId21"/>
  </p:handoutMasterIdLst>
  <p:sldIdLst>
    <p:sldId id="256" r:id="rId2"/>
    <p:sldId id="257" r:id="rId3"/>
    <p:sldId id="258" r:id="rId4"/>
    <p:sldId id="259" r:id="rId5"/>
    <p:sldId id="274" r:id="rId6"/>
    <p:sldId id="260" r:id="rId7"/>
    <p:sldId id="261" r:id="rId8"/>
    <p:sldId id="262" r:id="rId9"/>
    <p:sldId id="263" r:id="rId10"/>
    <p:sldId id="264" r:id="rId11"/>
    <p:sldId id="271" r:id="rId12"/>
    <p:sldId id="265" r:id="rId13"/>
    <p:sldId id="266" r:id="rId14"/>
    <p:sldId id="272" r:id="rId15"/>
    <p:sldId id="267" r:id="rId16"/>
    <p:sldId id="268" r:id="rId17"/>
    <p:sldId id="269" r:id="rId18"/>
    <p:sldId id="270" r:id="rId19"/>
    <p:sldId id="273" r:id="rId20"/>
  </p:sldIdLst>
  <p:sldSz cx="9144000" cy="6858000" type="screen4x3"/>
  <p:notesSz cx="6797675" cy="9926638"/>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034E78-7F5D-4C2E-B375-FC64B27BC917}" styleName="Stijl, donker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A488322-F2BA-4B5B-9748-0D474271808F}" styleName="Stijl, gemiddeld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7DF18680-E054-41AD-8BC1-D1AEF772440D}" styleName="Stijl, gemiddeld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2838BEF-8BB2-4498-84A7-C5851F593DF1}" styleName="Stijl, gemiddeld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5940675A-B579-460E-94D1-54222C63F5DA}" styleName="Geen stijl, tabel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008"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62E83B58-8D47-42E1-9462-624157D17AE4}" type="datetimeFigureOut">
              <a:rPr lang="nl-NL" smtClean="0"/>
              <a:pPr/>
              <a:t>3-9-2013</a:t>
            </a:fld>
            <a:endParaRPr lang="nl-NL"/>
          </a:p>
        </p:txBody>
      </p:sp>
      <p:sp>
        <p:nvSpPr>
          <p:cNvPr id="4" name="Tijdelijke aanduiding voor voettekst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4BD72750-1E9F-48BF-BDE8-DB1BE17AE622}" type="slidenum">
              <a:rPr lang="nl-NL" smtClean="0"/>
              <a:pPr/>
              <a:t>‹nr.›</a:t>
            </a:fld>
            <a:endParaRPr lang="nl-NL"/>
          </a:p>
        </p:txBody>
      </p:sp>
    </p:spTree>
    <p:extLst>
      <p:ext uri="{BB962C8B-B14F-4D97-AF65-F5344CB8AC3E}">
        <p14:creationId xmlns:p14="http://schemas.microsoft.com/office/powerpoint/2010/main" xmlns="" val="29290653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14" name="Titel 13"/>
          <p:cNvSpPr>
            <a:spLocks noGrp="1"/>
          </p:cNvSpPr>
          <p:nvPr>
            <p:ph type="ctrTitle"/>
          </p:nvPr>
        </p:nvSpPr>
        <p:spPr>
          <a:xfrm>
            <a:off x="1432560" y="359898"/>
            <a:ext cx="7406640" cy="1472184"/>
          </a:xfrm>
        </p:spPr>
        <p:txBody>
          <a:bodyPr anchor="b"/>
          <a:lstStyle>
            <a:lvl1pPr algn="l">
              <a:defRPr/>
            </a:lvl1pPr>
            <a:extLst/>
          </a:lstStyle>
          <a:p>
            <a:r>
              <a:rPr kumimoji="0" lang="nl-NL" smtClean="0"/>
              <a:t>Klik om de stijl te bewerken</a:t>
            </a:r>
            <a:endParaRPr kumimoji="0" lang="en-US"/>
          </a:p>
        </p:txBody>
      </p:sp>
      <p:sp>
        <p:nvSpPr>
          <p:cNvPr id="22" name="Ondertitel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nl-NL" smtClean="0"/>
              <a:t>Klik om het opmaakprofiel van de modelondertitel te bewerken</a:t>
            </a:r>
            <a:endParaRPr kumimoji="0" lang="en-US"/>
          </a:p>
        </p:txBody>
      </p:sp>
      <p:sp>
        <p:nvSpPr>
          <p:cNvPr id="7" name="Tijdelijke aanduiding voor datum 6"/>
          <p:cNvSpPr>
            <a:spLocks noGrp="1"/>
          </p:cNvSpPr>
          <p:nvPr>
            <p:ph type="dt" sz="half" idx="10"/>
          </p:nvPr>
        </p:nvSpPr>
        <p:spPr/>
        <p:txBody>
          <a:bodyPr/>
          <a:lstStyle>
            <a:extLst/>
          </a:lstStyle>
          <a:p>
            <a:fld id="{95D2B240-9137-4F94-AD9C-F4A8F4981EBC}" type="datetimeFigureOut">
              <a:rPr lang="nl-NL" smtClean="0"/>
              <a:pPr/>
              <a:t>3-9-2013</a:t>
            </a:fld>
            <a:endParaRPr lang="nl-NL"/>
          </a:p>
        </p:txBody>
      </p:sp>
      <p:sp>
        <p:nvSpPr>
          <p:cNvPr id="20" name="Tijdelijke aanduiding voor voettekst 19"/>
          <p:cNvSpPr>
            <a:spLocks noGrp="1"/>
          </p:cNvSpPr>
          <p:nvPr>
            <p:ph type="ftr" sz="quarter" idx="11"/>
          </p:nvPr>
        </p:nvSpPr>
        <p:spPr/>
        <p:txBody>
          <a:bodyPr/>
          <a:lstStyle>
            <a:extLst/>
          </a:lstStyle>
          <a:p>
            <a:endParaRPr lang="nl-NL"/>
          </a:p>
        </p:txBody>
      </p:sp>
      <p:sp>
        <p:nvSpPr>
          <p:cNvPr id="10" name="Tijdelijke aanduiding voor dianummer 9"/>
          <p:cNvSpPr>
            <a:spLocks noGrp="1"/>
          </p:cNvSpPr>
          <p:nvPr>
            <p:ph type="sldNum" sz="quarter" idx="12"/>
          </p:nvPr>
        </p:nvSpPr>
        <p:spPr/>
        <p:txBody>
          <a:bodyPr/>
          <a:lstStyle>
            <a:extLst/>
          </a:lstStyle>
          <a:p>
            <a:fld id="{4AEECF09-BAC2-46B7-AC2D-DDEC68330AD0}" type="slidenum">
              <a:rPr lang="nl-NL" smtClean="0"/>
              <a:pPr/>
              <a:t>‹nr.›</a:t>
            </a:fld>
            <a:endParaRPr lang="nl-NL"/>
          </a:p>
        </p:txBody>
      </p:sp>
      <p:sp>
        <p:nvSpPr>
          <p:cNvPr id="8" name="Ova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extLst/>
          </a:lstStyle>
          <a:p>
            <a:r>
              <a:rPr kumimoji="0" lang="nl-NL" smtClean="0"/>
              <a:t>Klik om de stijl te bewerken</a:t>
            </a:r>
            <a:endParaRPr kumimoji="0" lang="en-US"/>
          </a:p>
        </p:txBody>
      </p:sp>
      <p:sp>
        <p:nvSpPr>
          <p:cNvPr id="3" name="Tijdelijke aanduiding voor verticale tekst 2"/>
          <p:cNvSpPr>
            <a:spLocks noGrp="1"/>
          </p:cNvSpPr>
          <p:nvPr>
            <p:ph type="body" orient="vert" idx="1"/>
          </p:nvPr>
        </p:nvSpPr>
        <p:spPr/>
        <p:txBody>
          <a:bodyPr vert="eaVert"/>
          <a:lstStyle>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extLst/>
          </a:lstStyle>
          <a:p>
            <a:fld id="{95D2B240-9137-4F94-AD9C-F4A8F4981EBC}" type="datetimeFigureOut">
              <a:rPr lang="nl-NL" smtClean="0"/>
              <a:pPr/>
              <a:t>3-9-2013</a:t>
            </a:fld>
            <a:endParaRPr lang="nl-NL"/>
          </a:p>
        </p:txBody>
      </p:sp>
      <p:sp>
        <p:nvSpPr>
          <p:cNvPr id="5" name="Tijdelijke aanduiding voor voettekst 4"/>
          <p:cNvSpPr>
            <a:spLocks noGrp="1"/>
          </p:cNvSpPr>
          <p:nvPr>
            <p:ph type="ftr" sz="quarter" idx="11"/>
          </p:nvPr>
        </p:nvSpPr>
        <p:spPr/>
        <p:txBody>
          <a:bodyPr/>
          <a:lstStyle>
            <a:extLst/>
          </a:lstStyle>
          <a:p>
            <a:endParaRPr lang="nl-NL"/>
          </a:p>
        </p:txBody>
      </p:sp>
      <p:sp>
        <p:nvSpPr>
          <p:cNvPr id="6" name="Tijdelijke aanduiding voor dianummer 5"/>
          <p:cNvSpPr>
            <a:spLocks noGrp="1"/>
          </p:cNvSpPr>
          <p:nvPr>
            <p:ph type="sldNum" sz="quarter" idx="12"/>
          </p:nvPr>
        </p:nvSpPr>
        <p:spPr/>
        <p:txBody>
          <a:bodyPr/>
          <a:lstStyle>
            <a:extLst/>
          </a:lstStyle>
          <a:p>
            <a:fld id="{4AEECF09-BAC2-46B7-AC2D-DDEC68330AD0}" type="slidenum">
              <a:rPr lang="nl-NL" smtClean="0"/>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858000" y="274639"/>
            <a:ext cx="1828800" cy="5851525"/>
          </a:xfrm>
        </p:spPr>
        <p:txBody>
          <a:bodyPr vert="eaVert"/>
          <a:lstStyle>
            <a:extLst/>
          </a:lstStyle>
          <a:p>
            <a:r>
              <a:rPr kumimoji="0" lang="nl-NL" smtClean="0"/>
              <a:t>Klik om de stijl te bewerken</a:t>
            </a:r>
            <a:endParaRPr kumimoji="0" lang="en-US"/>
          </a:p>
        </p:txBody>
      </p:sp>
      <p:sp>
        <p:nvSpPr>
          <p:cNvPr id="3" name="Tijdelijke aanduiding voor verticale tekst 2"/>
          <p:cNvSpPr>
            <a:spLocks noGrp="1"/>
          </p:cNvSpPr>
          <p:nvPr>
            <p:ph type="body" orient="vert" idx="1"/>
          </p:nvPr>
        </p:nvSpPr>
        <p:spPr>
          <a:xfrm>
            <a:off x="1143000" y="274640"/>
            <a:ext cx="5562600" cy="5851525"/>
          </a:xfrm>
        </p:spPr>
        <p:txBody>
          <a:bodyPr vert="eaVert"/>
          <a:lstStyle>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extLst/>
          </a:lstStyle>
          <a:p>
            <a:fld id="{95D2B240-9137-4F94-AD9C-F4A8F4981EBC}" type="datetimeFigureOut">
              <a:rPr lang="nl-NL" smtClean="0"/>
              <a:pPr/>
              <a:t>3-9-2013</a:t>
            </a:fld>
            <a:endParaRPr lang="nl-NL"/>
          </a:p>
        </p:txBody>
      </p:sp>
      <p:sp>
        <p:nvSpPr>
          <p:cNvPr id="5" name="Tijdelijke aanduiding voor voettekst 4"/>
          <p:cNvSpPr>
            <a:spLocks noGrp="1"/>
          </p:cNvSpPr>
          <p:nvPr>
            <p:ph type="ftr" sz="quarter" idx="11"/>
          </p:nvPr>
        </p:nvSpPr>
        <p:spPr/>
        <p:txBody>
          <a:bodyPr/>
          <a:lstStyle>
            <a:extLst/>
          </a:lstStyle>
          <a:p>
            <a:endParaRPr lang="nl-NL"/>
          </a:p>
        </p:txBody>
      </p:sp>
      <p:sp>
        <p:nvSpPr>
          <p:cNvPr id="6" name="Tijdelijke aanduiding voor dianummer 5"/>
          <p:cNvSpPr>
            <a:spLocks noGrp="1"/>
          </p:cNvSpPr>
          <p:nvPr>
            <p:ph type="sldNum" sz="quarter" idx="12"/>
          </p:nvPr>
        </p:nvSpPr>
        <p:spPr/>
        <p:txBody>
          <a:bodyPr/>
          <a:lstStyle>
            <a:extLst/>
          </a:lstStyle>
          <a:p>
            <a:fld id="{4AEECF09-BAC2-46B7-AC2D-DDEC68330AD0}" type="slidenum">
              <a:rPr lang="nl-NL" smtClean="0"/>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extLst/>
          </a:lstStyle>
          <a:p>
            <a:r>
              <a:rPr kumimoji="0" lang="nl-NL" smtClean="0"/>
              <a:t>Klik om de stijl te bewerken</a:t>
            </a:r>
            <a:endParaRPr kumimoji="0" lang="en-US"/>
          </a:p>
        </p:txBody>
      </p:sp>
      <p:sp>
        <p:nvSpPr>
          <p:cNvPr id="3" name="Tijdelijke aanduiding voor inhoud 2"/>
          <p:cNvSpPr>
            <a:spLocks noGrp="1"/>
          </p:cNvSpPr>
          <p:nvPr>
            <p:ph idx="1"/>
          </p:nvPr>
        </p:nvSpPr>
        <p:spPr/>
        <p:txBody>
          <a:bodyPr/>
          <a:lstStyle>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extLst/>
          </a:lstStyle>
          <a:p>
            <a:fld id="{95D2B240-9137-4F94-AD9C-F4A8F4981EBC}" type="datetimeFigureOut">
              <a:rPr lang="nl-NL" smtClean="0"/>
              <a:pPr/>
              <a:t>3-9-2013</a:t>
            </a:fld>
            <a:endParaRPr lang="nl-NL"/>
          </a:p>
        </p:txBody>
      </p:sp>
      <p:sp>
        <p:nvSpPr>
          <p:cNvPr id="5" name="Tijdelijke aanduiding voor voettekst 4"/>
          <p:cNvSpPr>
            <a:spLocks noGrp="1"/>
          </p:cNvSpPr>
          <p:nvPr>
            <p:ph type="ftr" sz="quarter" idx="11"/>
          </p:nvPr>
        </p:nvSpPr>
        <p:spPr/>
        <p:txBody>
          <a:bodyPr/>
          <a:lstStyle>
            <a:extLst/>
          </a:lstStyle>
          <a:p>
            <a:endParaRPr lang="nl-NL"/>
          </a:p>
        </p:txBody>
      </p:sp>
      <p:sp>
        <p:nvSpPr>
          <p:cNvPr id="6" name="Tijdelijke aanduiding voor dianummer 5"/>
          <p:cNvSpPr>
            <a:spLocks noGrp="1"/>
          </p:cNvSpPr>
          <p:nvPr>
            <p:ph type="sldNum" sz="quarter" idx="12"/>
          </p:nvPr>
        </p:nvSpPr>
        <p:spPr/>
        <p:txBody>
          <a:bodyPr/>
          <a:lstStyle>
            <a:extLst/>
          </a:lstStyle>
          <a:p>
            <a:fld id="{4AEECF09-BAC2-46B7-AC2D-DDEC68330AD0}" type="slidenum">
              <a:rPr lang="nl-NL" smtClean="0"/>
              <a:pPr/>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spTree>
      <p:nvGrpSpPr>
        <p:cNvPr id="1" name=""/>
        <p:cNvGrpSpPr/>
        <p:nvPr/>
      </p:nvGrpSpPr>
      <p:grpSpPr>
        <a:xfrm>
          <a:off x="0" y="0"/>
          <a:ext cx="0" cy="0"/>
          <a:chOff x="0" y="0"/>
          <a:chExt cx="0" cy="0"/>
        </a:xfrm>
      </p:grpSpPr>
      <p:sp>
        <p:nvSpPr>
          <p:cNvPr id="7" name="Rechthoek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el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nl-NL" smtClean="0"/>
              <a:t>Klik om de stijl te bewerken</a:t>
            </a:r>
            <a:endParaRPr kumimoji="0" lang="en-US"/>
          </a:p>
        </p:txBody>
      </p:sp>
      <p:sp>
        <p:nvSpPr>
          <p:cNvPr id="3" name="Tijdelijke aanduiding voor tekst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nl-NL" smtClean="0"/>
              <a:t>Klik om de modelstijlen te bewerken</a:t>
            </a:r>
          </a:p>
        </p:txBody>
      </p:sp>
      <p:sp>
        <p:nvSpPr>
          <p:cNvPr id="4" name="Tijdelijke aanduiding voor datum 3"/>
          <p:cNvSpPr>
            <a:spLocks noGrp="1"/>
          </p:cNvSpPr>
          <p:nvPr>
            <p:ph type="dt" sz="half" idx="10"/>
          </p:nvPr>
        </p:nvSpPr>
        <p:spPr/>
        <p:txBody>
          <a:bodyPr/>
          <a:lstStyle>
            <a:extLst/>
          </a:lstStyle>
          <a:p>
            <a:fld id="{95D2B240-9137-4F94-AD9C-F4A8F4981EBC}" type="datetimeFigureOut">
              <a:rPr lang="nl-NL" smtClean="0"/>
              <a:pPr/>
              <a:t>3-9-2013</a:t>
            </a:fld>
            <a:endParaRPr lang="nl-NL"/>
          </a:p>
        </p:txBody>
      </p:sp>
      <p:sp>
        <p:nvSpPr>
          <p:cNvPr id="5" name="Tijdelijke aanduiding voor voettekst 4"/>
          <p:cNvSpPr>
            <a:spLocks noGrp="1"/>
          </p:cNvSpPr>
          <p:nvPr>
            <p:ph type="ftr" sz="quarter" idx="11"/>
          </p:nvPr>
        </p:nvSpPr>
        <p:spPr/>
        <p:txBody>
          <a:bodyPr/>
          <a:lstStyle>
            <a:extLst/>
          </a:lstStyle>
          <a:p>
            <a:endParaRPr lang="nl-NL"/>
          </a:p>
        </p:txBody>
      </p:sp>
      <p:sp>
        <p:nvSpPr>
          <p:cNvPr id="6" name="Tijdelijke aanduiding voor dianummer 5"/>
          <p:cNvSpPr>
            <a:spLocks noGrp="1"/>
          </p:cNvSpPr>
          <p:nvPr>
            <p:ph type="sldNum" sz="quarter" idx="12"/>
          </p:nvPr>
        </p:nvSpPr>
        <p:spPr/>
        <p:txBody>
          <a:bodyPr/>
          <a:lstStyle>
            <a:extLst/>
          </a:lstStyle>
          <a:p>
            <a:fld id="{4AEECF09-BAC2-46B7-AC2D-DDEC68330AD0}" type="slidenum">
              <a:rPr lang="nl-NL" smtClean="0"/>
              <a:pPr/>
              <a:t>‹nr.›</a:t>
            </a:fld>
            <a:endParaRPr lang="nl-NL"/>
          </a:p>
        </p:txBody>
      </p:sp>
      <p:sp>
        <p:nvSpPr>
          <p:cNvPr id="10" name="Rechthoek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a:xfrm>
            <a:off x="1435608" y="274320"/>
            <a:ext cx="7498080" cy="1143000"/>
          </a:xfrm>
        </p:spPr>
        <p:txBody>
          <a:bodyPr/>
          <a:lstStyle>
            <a:extLst/>
          </a:lstStyle>
          <a:p>
            <a:r>
              <a:rPr kumimoji="0" lang="nl-NL" smtClean="0"/>
              <a:t>Klik om de stijl te bewerken</a:t>
            </a:r>
            <a:endParaRPr kumimoji="0" lang="en-US"/>
          </a:p>
        </p:txBody>
      </p:sp>
      <p:sp>
        <p:nvSpPr>
          <p:cNvPr id="3" name="Tijdelijke aanduiding voor inhoud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inhoud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5" name="Tijdelijke aanduiding voor datum 4"/>
          <p:cNvSpPr>
            <a:spLocks noGrp="1"/>
          </p:cNvSpPr>
          <p:nvPr>
            <p:ph type="dt" sz="half" idx="10"/>
          </p:nvPr>
        </p:nvSpPr>
        <p:spPr/>
        <p:txBody>
          <a:bodyPr/>
          <a:lstStyle>
            <a:extLst/>
          </a:lstStyle>
          <a:p>
            <a:fld id="{95D2B240-9137-4F94-AD9C-F4A8F4981EBC}" type="datetimeFigureOut">
              <a:rPr lang="nl-NL" smtClean="0"/>
              <a:pPr/>
              <a:t>3-9-2013</a:t>
            </a:fld>
            <a:endParaRPr lang="nl-NL"/>
          </a:p>
        </p:txBody>
      </p:sp>
      <p:sp>
        <p:nvSpPr>
          <p:cNvPr id="6" name="Tijdelijke aanduiding voor voettekst 5"/>
          <p:cNvSpPr>
            <a:spLocks noGrp="1"/>
          </p:cNvSpPr>
          <p:nvPr>
            <p:ph type="ftr" sz="quarter" idx="11"/>
          </p:nvPr>
        </p:nvSpPr>
        <p:spPr/>
        <p:txBody>
          <a:bodyPr/>
          <a:lstStyle>
            <a:extLst/>
          </a:lstStyle>
          <a:p>
            <a:endParaRPr lang="nl-NL"/>
          </a:p>
        </p:txBody>
      </p:sp>
      <p:sp>
        <p:nvSpPr>
          <p:cNvPr id="7" name="Tijdelijke aanduiding voor dianummer 6"/>
          <p:cNvSpPr>
            <a:spLocks noGrp="1"/>
          </p:cNvSpPr>
          <p:nvPr>
            <p:ph type="sldNum" sz="quarter" idx="12"/>
          </p:nvPr>
        </p:nvSpPr>
        <p:spPr/>
        <p:txBody>
          <a:bodyPr/>
          <a:lstStyle>
            <a:extLst/>
          </a:lstStyle>
          <a:p>
            <a:fld id="{4AEECF09-BAC2-46B7-AC2D-DDEC68330AD0}" type="slidenum">
              <a:rPr lang="nl-NL" smtClean="0"/>
              <a:pPr/>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nl-NL" smtClean="0"/>
              <a:t>Klik om de stijl te bewerken</a:t>
            </a:r>
            <a:endParaRPr kumimoji="0" lang="en-US"/>
          </a:p>
        </p:txBody>
      </p:sp>
      <p:sp>
        <p:nvSpPr>
          <p:cNvPr id="3" name="Tijdelijke aanduiding voor tekst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nl-NL" smtClean="0"/>
              <a:t>Klik om de modelstijlen te bewerken</a:t>
            </a:r>
          </a:p>
        </p:txBody>
      </p:sp>
      <p:sp>
        <p:nvSpPr>
          <p:cNvPr id="4" name="Tijdelijke aanduiding voor tekst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nl-NL" smtClean="0"/>
              <a:t>Klik om de modelstijlen te bewerken</a:t>
            </a:r>
          </a:p>
        </p:txBody>
      </p:sp>
      <p:sp>
        <p:nvSpPr>
          <p:cNvPr id="5" name="Tijdelijke aanduiding voor inhoud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6" name="Tijdelijke aanduiding voor inhoud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7" name="Tijdelijke aanduiding voor datum 6"/>
          <p:cNvSpPr>
            <a:spLocks noGrp="1"/>
          </p:cNvSpPr>
          <p:nvPr>
            <p:ph type="dt" sz="half" idx="10"/>
          </p:nvPr>
        </p:nvSpPr>
        <p:spPr/>
        <p:txBody>
          <a:bodyPr/>
          <a:lstStyle>
            <a:extLst/>
          </a:lstStyle>
          <a:p>
            <a:fld id="{95D2B240-9137-4F94-AD9C-F4A8F4981EBC}" type="datetimeFigureOut">
              <a:rPr lang="nl-NL" smtClean="0"/>
              <a:pPr/>
              <a:t>3-9-2013</a:t>
            </a:fld>
            <a:endParaRPr lang="nl-NL"/>
          </a:p>
        </p:txBody>
      </p:sp>
      <p:sp>
        <p:nvSpPr>
          <p:cNvPr id="8" name="Tijdelijke aanduiding voor voettekst 7"/>
          <p:cNvSpPr>
            <a:spLocks noGrp="1"/>
          </p:cNvSpPr>
          <p:nvPr>
            <p:ph type="ftr" sz="quarter" idx="11"/>
          </p:nvPr>
        </p:nvSpPr>
        <p:spPr/>
        <p:txBody>
          <a:bodyPr/>
          <a:lstStyle>
            <a:extLst/>
          </a:lstStyle>
          <a:p>
            <a:endParaRPr lang="nl-NL"/>
          </a:p>
        </p:txBody>
      </p:sp>
      <p:sp>
        <p:nvSpPr>
          <p:cNvPr id="9" name="Tijdelijke aanduiding voor dianummer 8"/>
          <p:cNvSpPr>
            <a:spLocks noGrp="1"/>
          </p:cNvSpPr>
          <p:nvPr>
            <p:ph type="sldNum" sz="quarter" idx="12"/>
          </p:nvPr>
        </p:nvSpPr>
        <p:spPr/>
        <p:txBody>
          <a:bodyPr/>
          <a:lstStyle>
            <a:extLst/>
          </a:lstStyle>
          <a:p>
            <a:fld id="{4AEECF09-BAC2-46B7-AC2D-DDEC68330AD0}" type="slidenum">
              <a:rPr lang="nl-NL" smtClean="0"/>
              <a:pPr/>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a:xfrm>
            <a:off x="1435608" y="274320"/>
            <a:ext cx="7498080" cy="1143000"/>
          </a:xfrm>
        </p:spPr>
        <p:txBody>
          <a:bodyPr anchor="ctr"/>
          <a:lstStyle>
            <a:extLst/>
          </a:lstStyle>
          <a:p>
            <a:r>
              <a:rPr kumimoji="0" lang="nl-NL" smtClean="0"/>
              <a:t>Klik om de stijl te bewerken</a:t>
            </a:r>
            <a:endParaRPr kumimoji="0" lang="en-US"/>
          </a:p>
        </p:txBody>
      </p:sp>
      <p:sp>
        <p:nvSpPr>
          <p:cNvPr id="3" name="Tijdelijke aanduiding voor datum 2"/>
          <p:cNvSpPr>
            <a:spLocks noGrp="1"/>
          </p:cNvSpPr>
          <p:nvPr>
            <p:ph type="dt" sz="half" idx="10"/>
          </p:nvPr>
        </p:nvSpPr>
        <p:spPr/>
        <p:txBody>
          <a:bodyPr/>
          <a:lstStyle>
            <a:extLst/>
          </a:lstStyle>
          <a:p>
            <a:fld id="{95D2B240-9137-4F94-AD9C-F4A8F4981EBC}" type="datetimeFigureOut">
              <a:rPr lang="nl-NL" smtClean="0"/>
              <a:pPr/>
              <a:t>3-9-2013</a:t>
            </a:fld>
            <a:endParaRPr lang="nl-NL"/>
          </a:p>
        </p:txBody>
      </p:sp>
      <p:sp>
        <p:nvSpPr>
          <p:cNvPr id="4" name="Tijdelijke aanduiding voor voettekst 3"/>
          <p:cNvSpPr>
            <a:spLocks noGrp="1"/>
          </p:cNvSpPr>
          <p:nvPr>
            <p:ph type="ftr" sz="quarter" idx="11"/>
          </p:nvPr>
        </p:nvSpPr>
        <p:spPr/>
        <p:txBody>
          <a:bodyPr/>
          <a:lstStyle>
            <a:extLst/>
          </a:lstStyle>
          <a:p>
            <a:endParaRPr lang="nl-NL"/>
          </a:p>
        </p:txBody>
      </p:sp>
      <p:sp>
        <p:nvSpPr>
          <p:cNvPr id="5" name="Tijdelijke aanduiding voor dianummer 4"/>
          <p:cNvSpPr>
            <a:spLocks noGrp="1"/>
          </p:cNvSpPr>
          <p:nvPr>
            <p:ph type="sldNum" sz="quarter" idx="12"/>
          </p:nvPr>
        </p:nvSpPr>
        <p:spPr/>
        <p:txBody>
          <a:bodyPr/>
          <a:lstStyle>
            <a:extLst/>
          </a:lstStyle>
          <a:p>
            <a:fld id="{4AEECF09-BAC2-46B7-AC2D-DDEC68330AD0}" type="slidenum">
              <a:rPr lang="nl-NL" smtClean="0"/>
              <a:pPr/>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5" name="Rechthoek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jdelijke aanduiding voor datum 1"/>
          <p:cNvSpPr>
            <a:spLocks noGrp="1"/>
          </p:cNvSpPr>
          <p:nvPr>
            <p:ph type="dt" sz="half" idx="10"/>
          </p:nvPr>
        </p:nvSpPr>
        <p:spPr/>
        <p:txBody>
          <a:bodyPr/>
          <a:lstStyle>
            <a:extLst/>
          </a:lstStyle>
          <a:p>
            <a:fld id="{95D2B240-9137-4F94-AD9C-F4A8F4981EBC}" type="datetimeFigureOut">
              <a:rPr lang="nl-NL" smtClean="0"/>
              <a:pPr/>
              <a:t>3-9-2013</a:t>
            </a:fld>
            <a:endParaRPr lang="nl-NL"/>
          </a:p>
        </p:txBody>
      </p:sp>
      <p:sp>
        <p:nvSpPr>
          <p:cNvPr id="3" name="Tijdelijke aanduiding voor voettekst 2"/>
          <p:cNvSpPr>
            <a:spLocks noGrp="1"/>
          </p:cNvSpPr>
          <p:nvPr>
            <p:ph type="ftr" sz="quarter" idx="11"/>
          </p:nvPr>
        </p:nvSpPr>
        <p:spPr/>
        <p:txBody>
          <a:bodyPr/>
          <a:lstStyle>
            <a:extLst/>
          </a:lstStyle>
          <a:p>
            <a:endParaRPr lang="nl-NL"/>
          </a:p>
        </p:txBody>
      </p:sp>
      <p:sp>
        <p:nvSpPr>
          <p:cNvPr id="4" name="Tijdelijke aanduiding voor dianummer 3"/>
          <p:cNvSpPr>
            <a:spLocks noGrp="1"/>
          </p:cNvSpPr>
          <p:nvPr>
            <p:ph type="sldNum" sz="quarter" idx="12"/>
          </p:nvPr>
        </p:nvSpPr>
        <p:spPr/>
        <p:txBody>
          <a:bodyPr/>
          <a:lstStyle>
            <a:extLst/>
          </a:lstStyle>
          <a:p>
            <a:fld id="{4AEECF09-BAC2-46B7-AC2D-DDEC68330AD0}" type="slidenum">
              <a:rPr lang="nl-NL" smtClean="0"/>
              <a:pPr/>
              <a:t>‹nr.›</a:t>
            </a:fld>
            <a:endParaRPr lang="nl-NL"/>
          </a:p>
        </p:txBody>
      </p:sp>
      <p:sp>
        <p:nvSpPr>
          <p:cNvPr id="6" name="Rechthoek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nl-NL" smtClean="0"/>
              <a:t>Klik om de stijl te bewerken</a:t>
            </a:r>
            <a:endParaRPr kumimoji="0" lang="en-US"/>
          </a:p>
        </p:txBody>
      </p:sp>
      <p:sp>
        <p:nvSpPr>
          <p:cNvPr id="3" name="Tijdelijke aanduiding voor tekst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nl-NL" smtClean="0"/>
              <a:t>Klik om de modelstijlen te bewerken</a:t>
            </a:r>
          </a:p>
        </p:txBody>
      </p:sp>
      <p:sp>
        <p:nvSpPr>
          <p:cNvPr id="4" name="Tijdelijke aanduiding voor inhoud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5" name="Tijdelijke aanduiding voor datum 4"/>
          <p:cNvSpPr>
            <a:spLocks noGrp="1"/>
          </p:cNvSpPr>
          <p:nvPr>
            <p:ph type="dt" sz="half" idx="10"/>
          </p:nvPr>
        </p:nvSpPr>
        <p:spPr/>
        <p:txBody>
          <a:bodyPr/>
          <a:lstStyle>
            <a:extLst/>
          </a:lstStyle>
          <a:p>
            <a:fld id="{95D2B240-9137-4F94-AD9C-F4A8F4981EBC}" type="datetimeFigureOut">
              <a:rPr lang="nl-NL" smtClean="0"/>
              <a:pPr/>
              <a:t>3-9-2013</a:t>
            </a:fld>
            <a:endParaRPr lang="nl-NL"/>
          </a:p>
        </p:txBody>
      </p:sp>
      <p:sp>
        <p:nvSpPr>
          <p:cNvPr id="6" name="Tijdelijke aanduiding voor voettekst 5"/>
          <p:cNvSpPr>
            <a:spLocks noGrp="1"/>
          </p:cNvSpPr>
          <p:nvPr>
            <p:ph type="ftr" sz="quarter" idx="11"/>
          </p:nvPr>
        </p:nvSpPr>
        <p:spPr/>
        <p:txBody>
          <a:bodyPr/>
          <a:lstStyle>
            <a:extLst/>
          </a:lstStyle>
          <a:p>
            <a:endParaRPr lang="nl-NL"/>
          </a:p>
        </p:txBody>
      </p:sp>
      <p:sp>
        <p:nvSpPr>
          <p:cNvPr id="7" name="Tijdelijke aanduiding voor dianummer 6"/>
          <p:cNvSpPr>
            <a:spLocks noGrp="1"/>
          </p:cNvSpPr>
          <p:nvPr>
            <p:ph type="sldNum" sz="quarter" idx="12"/>
          </p:nvPr>
        </p:nvSpPr>
        <p:spPr/>
        <p:txBody>
          <a:bodyPr/>
          <a:lstStyle>
            <a:extLst/>
          </a:lstStyle>
          <a:p>
            <a:fld id="{4AEECF09-BAC2-46B7-AC2D-DDEC68330AD0}" type="slidenum">
              <a:rPr lang="nl-NL" smtClean="0"/>
              <a:pPr/>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nl-NL" smtClean="0"/>
              <a:t>Klik om de stijl te bewerken</a:t>
            </a:r>
            <a:endParaRPr kumimoji="0" lang="en-US"/>
          </a:p>
        </p:txBody>
      </p:sp>
      <p:sp>
        <p:nvSpPr>
          <p:cNvPr id="5" name="Tijdelijke aanduiding voor datum 4"/>
          <p:cNvSpPr>
            <a:spLocks noGrp="1"/>
          </p:cNvSpPr>
          <p:nvPr>
            <p:ph type="dt" sz="half" idx="10"/>
          </p:nvPr>
        </p:nvSpPr>
        <p:spPr/>
        <p:txBody>
          <a:bodyPr/>
          <a:lstStyle>
            <a:extLst/>
          </a:lstStyle>
          <a:p>
            <a:fld id="{95D2B240-9137-4F94-AD9C-F4A8F4981EBC}" type="datetimeFigureOut">
              <a:rPr lang="nl-NL" smtClean="0"/>
              <a:pPr/>
              <a:t>3-9-2013</a:t>
            </a:fld>
            <a:endParaRPr lang="nl-NL"/>
          </a:p>
        </p:txBody>
      </p:sp>
      <p:sp>
        <p:nvSpPr>
          <p:cNvPr id="6" name="Tijdelijke aanduiding voor voettekst 5"/>
          <p:cNvSpPr>
            <a:spLocks noGrp="1"/>
          </p:cNvSpPr>
          <p:nvPr>
            <p:ph type="ftr" sz="quarter" idx="11"/>
          </p:nvPr>
        </p:nvSpPr>
        <p:spPr/>
        <p:txBody>
          <a:bodyPr/>
          <a:lstStyle>
            <a:extLst/>
          </a:lstStyle>
          <a:p>
            <a:endParaRPr lang="nl-NL"/>
          </a:p>
        </p:txBody>
      </p:sp>
      <p:sp>
        <p:nvSpPr>
          <p:cNvPr id="7" name="Tijdelijke aanduiding voor dianummer 6"/>
          <p:cNvSpPr>
            <a:spLocks noGrp="1"/>
          </p:cNvSpPr>
          <p:nvPr>
            <p:ph type="sldNum" sz="quarter" idx="12"/>
          </p:nvPr>
        </p:nvSpPr>
        <p:spPr/>
        <p:txBody>
          <a:bodyPr/>
          <a:lstStyle>
            <a:extLst/>
          </a:lstStyle>
          <a:p>
            <a:fld id="{4AEECF09-BAC2-46B7-AC2D-DDEC68330AD0}" type="slidenum">
              <a:rPr lang="nl-NL" smtClean="0"/>
              <a:pPr/>
              <a:t>‹nr.›</a:t>
            </a:fld>
            <a:endParaRPr lang="nl-NL"/>
          </a:p>
        </p:txBody>
      </p:sp>
      <p:sp>
        <p:nvSpPr>
          <p:cNvPr id="8" name="Rechthoek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Tijdelijke aanduiding voor afbeelding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nl-NL" smtClean="0"/>
              <a:t>Klik op het pictogram als u een afbeelding wilt toevoegen</a:t>
            </a:r>
            <a:endParaRPr kumimoji="0" lang="en-US" dirty="0"/>
          </a:p>
        </p:txBody>
      </p:sp>
      <p:sp>
        <p:nvSpPr>
          <p:cNvPr id="9" name="Stroomdiagram: Proce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Stroomdiagram: Proce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ijdelijke aanduiding voor tekst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nl-NL" smtClean="0"/>
              <a:t>Klik om de modelstijlen te bewerken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Cirkel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ing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hthoek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jdelijke aanduiding voor titel 4"/>
          <p:cNvSpPr>
            <a:spLocks noGrp="1"/>
          </p:cNvSpPr>
          <p:nvPr>
            <p:ph type="title"/>
          </p:nvPr>
        </p:nvSpPr>
        <p:spPr>
          <a:xfrm>
            <a:off x="1435608" y="274638"/>
            <a:ext cx="7498080" cy="1143000"/>
          </a:xfrm>
          <a:prstGeom prst="rect">
            <a:avLst/>
          </a:prstGeom>
        </p:spPr>
        <p:txBody>
          <a:bodyPr anchor="ctr">
            <a:normAutofit/>
          </a:bodyPr>
          <a:lstStyle>
            <a:extLst/>
          </a:lstStyle>
          <a:p>
            <a:r>
              <a:rPr kumimoji="0" lang="nl-NL" smtClean="0"/>
              <a:t>Klik om de stijl te bewerken</a:t>
            </a:r>
            <a:endParaRPr kumimoji="0" lang="en-US"/>
          </a:p>
        </p:txBody>
      </p:sp>
      <p:sp>
        <p:nvSpPr>
          <p:cNvPr id="9" name="Tijdelijke aanduiding voor tekst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nl-NL" smtClean="0"/>
              <a:t>Klik om de modelstijlen te bewerken</a:t>
            </a:r>
          </a:p>
          <a:p>
            <a:pPr lvl="1" eaLnBrk="1" latinLnBrk="0" hangingPunct="1"/>
            <a:r>
              <a:rPr kumimoji="0" lang="nl-NL" smtClean="0"/>
              <a:t>Tweede niveau</a:t>
            </a:r>
          </a:p>
          <a:p>
            <a:pPr lvl="2" eaLnBrk="1" latinLnBrk="0" hangingPunct="1"/>
            <a:r>
              <a:rPr kumimoji="0" lang="nl-NL" smtClean="0"/>
              <a:t>Derde niveau</a:t>
            </a:r>
          </a:p>
          <a:p>
            <a:pPr lvl="3" eaLnBrk="1" latinLnBrk="0" hangingPunct="1"/>
            <a:r>
              <a:rPr kumimoji="0" lang="nl-NL" smtClean="0"/>
              <a:t>Vierde niveau</a:t>
            </a:r>
          </a:p>
          <a:p>
            <a:pPr lvl="4" eaLnBrk="1" latinLnBrk="0" hangingPunct="1"/>
            <a:r>
              <a:rPr kumimoji="0" lang="nl-NL" smtClean="0"/>
              <a:t>Vijfde niveau</a:t>
            </a:r>
            <a:endParaRPr kumimoji="0" lang="en-US"/>
          </a:p>
        </p:txBody>
      </p:sp>
      <p:sp>
        <p:nvSpPr>
          <p:cNvPr id="24" name="Tijdelijke aanduiding voor datum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5D2B240-9137-4F94-AD9C-F4A8F4981EBC}" type="datetimeFigureOut">
              <a:rPr lang="nl-NL" smtClean="0"/>
              <a:pPr/>
              <a:t>3-9-2013</a:t>
            </a:fld>
            <a:endParaRPr lang="nl-NL"/>
          </a:p>
        </p:txBody>
      </p:sp>
      <p:sp>
        <p:nvSpPr>
          <p:cNvPr id="10" name="Tijdelijke aanduiding voor voettekst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nl-NL"/>
          </a:p>
        </p:txBody>
      </p:sp>
      <p:sp>
        <p:nvSpPr>
          <p:cNvPr id="22" name="Tijdelijke aanduiding voor dianumm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4AEECF09-BAC2-46B7-AC2D-DDEC68330AD0}" type="slidenum">
              <a:rPr lang="nl-NL" smtClean="0"/>
              <a:pPr/>
              <a:t>‹nr.›</a:t>
            </a:fld>
            <a:endParaRPr lang="nl-NL"/>
          </a:p>
        </p:txBody>
      </p:sp>
      <p:sp>
        <p:nvSpPr>
          <p:cNvPr id="15" name="Rechthoek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8" Type="http://schemas.openxmlformats.org/officeDocument/2006/relationships/hyperlink" Target="http://www.rksvheeze.nl/tableaux/index.php?pageId=1" TargetMode="External"/><Relationship Id="rId3" Type="http://schemas.openxmlformats.org/officeDocument/2006/relationships/image" Target="../media/image9.gif"/><Relationship Id="rId7" Type="http://schemas.openxmlformats.org/officeDocument/2006/relationships/image" Target="../media/image13.png"/><Relationship Id="rId2" Type="http://schemas.openxmlformats.org/officeDocument/2006/relationships/image" Target="../media/image8.gif"/><Relationship Id="rId1" Type="http://schemas.openxmlformats.org/officeDocument/2006/relationships/slideLayout" Target="../slideLayouts/slideLayout1.xml"/><Relationship Id="rId6" Type="http://schemas.openxmlformats.org/officeDocument/2006/relationships/image" Target="../media/image12.gif"/><Relationship Id="rId5" Type="http://schemas.openxmlformats.org/officeDocument/2006/relationships/image" Target="../media/image11.png"/><Relationship Id="rId4" Type="http://schemas.openxmlformats.org/officeDocument/2006/relationships/image" Target="../media/image10.png"/><Relationship Id="rId9" Type="http://schemas.openxmlformats.org/officeDocument/2006/relationships/image" Target="../media/image14.png"/></Relationships>
</file>

<file path=ppt/slides/_rels/slide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1.png"/><Relationship Id="rId1" Type="http://schemas.openxmlformats.org/officeDocument/2006/relationships/slideLayout" Target="../slideLayouts/slideLayout1.xml"/><Relationship Id="rId5" Type="http://schemas.openxmlformats.org/officeDocument/2006/relationships/image" Target="../media/image17.jpeg"/><Relationship Id="rId4" Type="http://schemas.openxmlformats.org/officeDocument/2006/relationships/image" Target="../media/image16.jpeg"/></Relationships>
</file>

<file path=ppt/slides/_rels/slide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432560" y="359898"/>
            <a:ext cx="7406640" cy="783086"/>
          </a:xfrm>
        </p:spPr>
        <p:txBody>
          <a:bodyPr>
            <a:normAutofit fontScale="90000"/>
          </a:bodyPr>
          <a:lstStyle/>
          <a:p>
            <a:r>
              <a:rPr lang="nl-NL" dirty="0" smtClean="0"/>
              <a:t>Hoofdstuk 1 Stichting of Vereniging</a:t>
            </a:r>
            <a:endParaRPr lang="nl-NL" dirty="0"/>
          </a:p>
        </p:txBody>
      </p:sp>
      <p:sp>
        <p:nvSpPr>
          <p:cNvPr id="3" name="Ondertitel 2"/>
          <p:cNvSpPr>
            <a:spLocks noGrp="1"/>
          </p:cNvSpPr>
          <p:nvPr>
            <p:ph type="subTitle" idx="1"/>
          </p:nvPr>
        </p:nvSpPr>
        <p:spPr>
          <a:xfrm>
            <a:off x="1432560" y="1285860"/>
            <a:ext cx="7406640" cy="5214974"/>
          </a:xfrm>
        </p:spPr>
        <p:txBody>
          <a:bodyPr>
            <a:normAutofit fontScale="92500" lnSpcReduction="10000"/>
          </a:bodyPr>
          <a:lstStyle/>
          <a:p>
            <a:r>
              <a:rPr lang="nl-NL" sz="2400" b="1" dirty="0" smtClean="0">
                <a:solidFill>
                  <a:srgbClr val="C00000"/>
                </a:solidFill>
              </a:rPr>
              <a:t>Rechtsvorm = Ondernemingsvorm</a:t>
            </a:r>
            <a:r>
              <a:rPr lang="nl-NL" sz="2400" dirty="0" smtClean="0"/>
              <a:t> = juridische vorm waarin een onderneming wordt gedreven.</a:t>
            </a:r>
          </a:p>
          <a:p>
            <a:endParaRPr lang="nl-NL" sz="2400" dirty="0" smtClean="0"/>
          </a:p>
          <a:p>
            <a:r>
              <a:rPr lang="nl-NL" sz="2400" dirty="0" smtClean="0"/>
              <a:t>Ondernemingsvormen:</a:t>
            </a:r>
          </a:p>
          <a:p>
            <a:pPr>
              <a:tabLst>
                <a:tab pos="354013" algn="l"/>
              </a:tabLst>
            </a:pPr>
            <a:r>
              <a:rPr lang="nl-NL" sz="2400" dirty="0" smtClean="0"/>
              <a:t>I	</a:t>
            </a:r>
            <a:r>
              <a:rPr lang="nl-NL" sz="2400" b="1" dirty="0" smtClean="0">
                <a:solidFill>
                  <a:srgbClr val="C00000"/>
                </a:solidFill>
              </a:rPr>
              <a:t>Natuurlijke personen </a:t>
            </a:r>
            <a:r>
              <a:rPr lang="nl-NL" sz="2400" dirty="0" smtClean="0"/>
              <a:t>(mensen van “vlees en bloed “ met 	persoonlijke 	bezittingen en schulden)</a:t>
            </a:r>
          </a:p>
          <a:p>
            <a:pPr>
              <a:tabLst>
                <a:tab pos="354013" algn="l"/>
              </a:tabLst>
            </a:pPr>
            <a:r>
              <a:rPr lang="nl-NL" sz="2400" dirty="0" smtClean="0"/>
              <a:t>	1 eenmanszaak</a:t>
            </a:r>
          </a:p>
          <a:p>
            <a:pPr>
              <a:tabLst>
                <a:tab pos="354013" algn="l"/>
              </a:tabLst>
            </a:pPr>
            <a:r>
              <a:rPr lang="nl-NL" sz="2400" dirty="0" smtClean="0"/>
              <a:t>	2 vennootschap onder firma</a:t>
            </a:r>
          </a:p>
          <a:p>
            <a:pPr>
              <a:tabLst>
                <a:tab pos="354013" algn="l"/>
              </a:tabLst>
            </a:pPr>
            <a:r>
              <a:rPr lang="nl-NL" sz="2400" dirty="0" smtClean="0"/>
              <a:t>II	</a:t>
            </a:r>
            <a:r>
              <a:rPr lang="nl-NL" sz="2400" b="1" dirty="0" smtClean="0">
                <a:solidFill>
                  <a:srgbClr val="C00000"/>
                </a:solidFill>
              </a:rPr>
              <a:t>Rechtspersonen</a:t>
            </a:r>
            <a:r>
              <a:rPr lang="nl-NL" sz="2400" dirty="0" smtClean="0"/>
              <a:t> (organisaties met eigen bezittingen en 	schulden)</a:t>
            </a:r>
          </a:p>
          <a:p>
            <a:pPr>
              <a:tabLst>
                <a:tab pos="354013" algn="l"/>
              </a:tabLst>
            </a:pPr>
            <a:r>
              <a:rPr lang="nl-NL" sz="2400" dirty="0" smtClean="0"/>
              <a:t>	3 besloten vennootschap (BV) 	5 vereniging</a:t>
            </a:r>
          </a:p>
          <a:p>
            <a:pPr>
              <a:tabLst>
                <a:tab pos="354013" algn="l"/>
              </a:tabLst>
            </a:pPr>
            <a:r>
              <a:rPr lang="nl-NL" sz="2400" dirty="0" smtClean="0"/>
              <a:t>	4 naamloze vennootschap (NV) 	6 stichting</a:t>
            </a:r>
          </a:p>
          <a:p>
            <a:pPr>
              <a:tabLst>
                <a:tab pos="354013" algn="l"/>
              </a:tabLst>
            </a:pPr>
            <a:r>
              <a:rPr lang="nl-NL" sz="2400" dirty="0" smtClean="0">
                <a:solidFill>
                  <a:srgbClr val="00B050"/>
                </a:solidFill>
              </a:rPr>
              <a:t>1/4:  commercieel (doel: winst maken)</a:t>
            </a:r>
          </a:p>
          <a:p>
            <a:pPr>
              <a:tabLst>
                <a:tab pos="354013" algn="l"/>
              </a:tabLst>
            </a:pPr>
            <a:r>
              <a:rPr lang="nl-NL" sz="2400" dirty="0" smtClean="0">
                <a:solidFill>
                  <a:srgbClr val="00B050"/>
                </a:solidFill>
              </a:rPr>
              <a:t>5/6:  niet commercieel (ideëel doel)</a:t>
            </a:r>
          </a:p>
          <a:p>
            <a:endParaRPr lang="nl-NL" sz="2400" dirty="0" smtClean="0"/>
          </a:p>
          <a:p>
            <a:endParaRPr lang="nl-NL" sz="2400" dirty="0" smtClean="0"/>
          </a:p>
        </p:txBody>
      </p:sp>
      <p:sp>
        <p:nvSpPr>
          <p:cNvPr id="4" name="Rechthoek 3"/>
          <p:cNvSpPr/>
          <p:nvPr/>
        </p:nvSpPr>
        <p:spPr>
          <a:xfrm>
            <a:off x="0" y="6143644"/>
            <a:ext cx="1000100" cy="71435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solidFill>
                  <a:schemeClr val="tx1"/>
                </a:solidFill>
              </a:rPr>
              <a:t>V4</a:t>
            </a:r>
          </a:p>
          <a:p>
            <a:pPr algn="ctr"/>
            <a:r>
              <a:rPr lang="nl-NL" dirty="0" err="1" smtClean="0">
                <a:solidFill>
                  <a:schemeClr val="tx1"/>
                </a:solidFill>
              </a:rPr>
              <a:t>Stg</a:t>
            </a:r>
            <a:r>
              <a:rPr lang="nl-NL" dirty="0" smtClean="0">
                <a:solidFill>
                  <a:schemeClr val="tx1"/>
                </a:solidFill>
              </a:rPr>
              <a:t>&amp;Ver</a:t>
            </a:r>
            <a:endParaRPr lang="nl-NL" dirty="0">
              <a:solidFill>
                <a:schemeClr val="tx1"/>
              </a:solidFill>
            </a:endParaRPr>
          </a:p>
        </p:txBody>
      </p: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 calcmode="lin" valueType="num">
                                      <p:cBhvr additive="base">
                                        <p:cTn id="3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3">
                                            <p:txEl>
                                              <p:pRg st="9" end="9"/>
                                            </p:txEl>
                                          </p:spTgt>
                                        </p:tgtEl>
                                        <p:attrNameLst>
                                          <p:attrName>style.visibility</p:attrName>
                                        </p:attrNameLst>
                                      </p:cBhvr>
                                      <p:to>
                                        <p:strVal val="visible"/>
                                      </p:to>
                                    </p:set>
                                    <p:anim calcmode="lin" valueType="num">
                                      <p:cBhvr additive="base">
                                        <p:cTn id="4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9" end="9"/>
                                            </p:txEl>
                                          </p:spTgt>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3">
                                            <p:txEl>
                                              <p:pRg st="10" end="10"/>
                                            </p:txEl>
                                          </p:spTgt>
                                        </p:tgtEl>
                                        <p:attrNameLst>
                                          <p:attrName>style.visibility</p:attrName>
                                        </p:attrNameLst>
                                      </p:cBhvr>
                                      <p:to>
                                        <p:strVal val="visible"/>
                                      </p:to>
                                    </p:set>
                                    <p:anim calcmode="lin" valueType="num">
                                      <p:cBhvr additive="base">
                                        <p:cTn id="49"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432560" y="359898"/>
            <a:ext cx="7406640" cy="783086"/>
          </a:xfrm>
        </p:spPr>
        <p:txBody>
          <a:bodyPr/>
          <a:lstStyle/>
          <a:p>
            <a:r>
              <a:rPr lang="nl-NL" dirty="0" smtClean="0"/>
              <a:t>Hoofdstuk 2 De administratie</a:t>
            </a:r>
            <a:endParaRPr lang="nl-NL" dirty="0"/>
          </a:p>
        </p:txBody>
      </p:sp>
      <p:sp>
        <p:nvSpPr>
          <p:cNvPr id="3" name="Ondertitel 2"/>
          <p:cNvSpPr>
            <a:spLocks noGrp="1"/>
          </p:cNvSpPr>
          <p:nvPr>
            <p:ph type="subTitle" idx="1"/>
          </p:nvPr>
        </p:nvSpPr>
        <p:spPr>
          <a:xfrm>
            <a:off x="1432560" y="1285860"/>
            <a:ext cx="7406640" cy="5214974"/>
          </a:xfrm>
        </p:spPr>
        <p:txBody>
          <a:bodyPr>
            <a:normAutofit/>
          </a:bodyPr>
          <a:lstStyle/>
          <a:p>
            <a:r>
              <a:rPr lang="nl-NL" sz="2400" dirty="0" smtClean="0">
                <a:solidFill>
                  <a:schemeClr val="tx1"/>
                </a:solidFill>
              </a:rPr>
              <a:t>Soorten lang vreemd vermogen</a:t>
            </a:r>
          </a:p>
          <a:p>
            <a:r>
              <a:rPr lang="nl-NL" sz="2400" dirty="0" smtClean="0">
                <a:solidFill>
                  <a:srgbClr val="FF0000"/>
                </a:solidFill>
              </a:rPr>
              <a:t>Hypothecaire lening </a:t>
            </a:r>
            <a:r>
              <a:rPr lang="nl-NL" sz="2400" dirty="0" smtClean="0">
                <a:solidFill>
                  <a:schemeClr val="tx1"/>
                </a:solidFill>
              </a:rPr>
              <a:t>= lening met een onroerend goed als onderpand. Het onroerend goed (woning, grond) is een soort dekking.  Als de geldlener (=</a:t>
            </a:r>
            <a:r>
              <a:rPr lang="nl-NL" sz="2400" dirty="0" smtClean="0">
                <a:solidFill>
                  <a:srgbClr val="FF0000"/>
                </a:solidFill>
              </a:rPr>
              <a:t>hypotheekgever</a:t>
            </a:r>
            <a:r>
              <a:rPr lang="nl-NL" sz="2400" dirty="0" smtClean="0">
                <a:solidFill>
                  <a:schemeClr val="tx1"/>
                </a:solidFill>
              </a:rPr>
              <a:t>) de rente en/of aflossing niet kan betalen aan de geldgever (=</a:t>
            </a:r>
            <a:r>
              <a:rPr lang="nl-NL" sz="2400" dirty="0" smtClean="0">
                <a:solidFill>
                  <a:srgbClr val="FF0000"/>
                </a:solidFill>
              </a:rPr>
              <a:t>hypotheeknemer</a:t>
            </a:r>
            <a:r>
              <a:rPr lang="nl-NL" sz="2400" dirty="0" smtClean="0">
                <a:solidFill>
                  <a:schemeClr val="tx1"/>
                </a:solidFill>
              </a:rPr>
              <a:t>) dan kan de bank het onroerend goed verkopen.</a:t>
            </a:r>
          </a:p>
          <a:p>
            <a:endParaRPr lang="nl-NL" sz="2400" dirty="0" smtClean="0">
              <a:solidFill>
                <a:srgbClr val="00B0F0"/>
              </a:solidFill>
            </a:endParaRPr>
          </a:p>
          <a:p>
            <a:r>
              <a:rPr lang="nl-NL" sz="2400" dirty="0" smtClean="0">
                <a:solidFill>
                  <a:srgbClr val="FF0000"/>
                </a:solidFill>
              </a:rPr>
              <a:t>Onderhandse lening </a:t>
            </a:r>
            <a:r>
              <a:rPr lang="nl-NL" sz="2400" dirty="0" smtClean="0">
                <a:solidFill>
                  <a:schemeClr val="tx1"/>
                </a:solidFill>
              </a:rPr>
              <a:t>= </a:t>
            </a:r>
            <a:r>
              <a:rPr lang="nl-NL" sz="2400" dirty="0" smtClean="0"/>
              <a:t>een lening met een andere partij dan een reguliere geldverstrekker zoals een bank. Hierbij overleggen en onderhandelen de betrokken partijen rechtstreeks met elkaar over bijvoorbeeld de voorwaarden van de onderhandse lening. </a:t>
            </a:r>
            <a:endParaRPr lang="nl-NL" sz="2400" dirty="0" smtClean="0">
              <a:solidFill>
                <a:schemeClr val="tx1"/>
              </a:solidFill>
            </a:endParaRPr>
          </a:p>
        </p:txBody>
      </p:sp>
      <p:sp>
        <p:nvSpPr>
          <p:cNvPr id="4" name="Rechthoek 3"/>
          <p:cNvSpPr/>
          <p:nvPr/>
        </p:nvSpPr>
        <p:spPr>
          <a:xfrm>
            <a:off x="0" y="6143644"/>
            <a:ext cx="1000100" cy="71435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V</a:t>
            </a:r>
            <a:r>
              <a:rPr lang="nl-NL" dirty="0" smtClean="0">
                <a:solidFill>
                  <a:schemeClr val="tx1"/>
                </a:solidFill>
              </a:rPr>
              <a:t>4</a:t>
            </a:r>
          </a:p>
          <a:p>
            <a:pPr algn="ctr"/>
            <a:r>
              <a:rPr lang="nl-NL" dirty="0" err="1" smtClean="0">
                <a:solidFill>
                  <a:schemeClr val="tx1"/>
                </a:solidFill>
              </a:rPr>
              <a:t>Stg</a:t>
            </a:r>
            <a:r>
              <a:rPr lang="nl-NL" dirty="0" smtClean="0">
                <a:solidFill>
                  <a:schemeClr val="tx1"/>
                </a:solidFill>
              </a:rPr>
              <a:t>&amp;Ver</a:t>
            </a:r>
            <a:endParaRPr lang="nl-NL" dirty="0">
              <a:solidFill>
                <a:schemeClr val="tx1"/>
              </a:solidFill>
            </a:endParaRPr>
          </a:p>
        </p:txBody>
      </p: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432560" y="359898"/>
            <a:ext cx="7406640" cy="783086"/>
          </a:xfrm>
        </p:spPr>
        <p:txBody>
          <a:bodyPr/>
          <a:lstStyle/>
          <a:p>
            <a:r>
              <a:rPr lang="nl-NL" dirty="0" smtClean="0"/>
              <a:t>Hoofdstuk 2 De administratie</a:t>
            </a:r>
            <a:endParaRPr lang="nl-NL" dirty="0"/>
          </a:p>
        </p:txBody>
      </p:sp>
      <p:sp>
        <p:nvSpPr>
          <p:cNvPr id="3" name="Ondertitel 2"/>
          <p:cNvSpPr>
            <a:spLocks noGrp="1"/>
          </p:cNvSpPr>
          <p:nvPr>
            <p:ph type="subTitle" idx="1"/>
          </p:nvPr>
        </p:nvSpPr>
        <p:spPr>
          <a:xfrm>
            <a:off x="1432560" y="1285860"/>
            <a:ext cx="7406640" cy="5214974"/>
          </a:xfrm>
        </p:spPr>
        <p:txBody>
          <a:bodyPr>
            <a:normAutofit/>
          </a:bodyPr>
          <a:lstStyle/>
          <a:p>
            <a:r>
              <a:rPr lang="nl-NL" sz="2400" dirty="0" smtClean="0">
                <a:solidFill>
                  <a:schemeClr val="tx1"/>
                </a:solidFill>
              </a:rPr>
              <a:t>Soorten kort vreemd vermogen</a:t>
            </a:r>
          </a:p>
          <a:p>
            <a:r>
              <a:rPr lang="nl-NL" sz="2400" dirty="0" smtClean="0">
                <a:solidFill>
                  <a:srgbClr val="FF0000"/>
                </a:solidFill>
              </a:rPr>
              <a:t>Rekening-courantkrediet </a:t>
            </a:r>
            <a:r>
              <a:rPr lang="nl-NL" sz="2400" dirty="0" smtClean="0">
                <a:solidFill>
                  <a:schemeClr val="tx1"/>
                </a:solidFill>
              </a:rPr>
              <a:t>= krediet op </a:t>
            </a:r>
            <a:r>
              <a:rPr lang="nl-NL" sz="2400" dirty="0" smtClean="0"/>
              <a:t>betaalrekening. </a:t>
            </a:r>
          </a:p>
          <a:p>
            <a:r>
              <a:rPr lang="nl-NL" sz="2400" dirty="0" smtClean="0"/>
              <a:t>Dit betekent dat je tot een bepaald bedrag rood kunt staan.</a:t>
            </a:r>
            <a:endParaRPr lang="nl-NL" sz="2400" dirty="0" smtClean="0">
              <a:solidFill>
                <a:schemeClr val="tx1"/>
              </a:solidFill>
            </a:endParaRPr>
          </a:p>
          <a:p>
            <a:r>
              <a:rPr lang="nl-NL" sz="2400" dirty="0" err="1" smtClean="0">
                <a:solidFill>
                  <a:srgbClr val="FF0000"/>
                </a:solidFill>
              </a:rPr>
              <a:t>Vooruitontvangen</a:t>
            </a:r>
            <a:r>
              <a:rPr lang="nl-NL" sz="2400" dirty="0" smtClean="0">
                <a:solidFill>
                  <a:srgbClr val="FF0000"/>
                </a:solidFill>
              </a:rPr>
              <a:t> bedragen </a:t>
            </a:r>
            <a:r>
              <a:rPr lang="nl-NL" sz="2400" dirty="0" smtClean="0">
                <a:solidFill>
                  <a:schemeClr val="tx1"/>
                </a:solidFill>
              </a:rPr>
              <a:t>= </a:t>
            </a:r>
            <a:r>
              <a:rPr lang="nl-NL" sz="2400" dirty="0" smtClean="0"/>
              <a:t>iemand betaalt vooruit aan een bedrijf voor iets wat hij nog moet ontvangen.  (vooruitbetaalde contributie voor volgend jaar)</a:t>
            </a:r>
          </a:p>
          <a:p>
            <a:r>
              <a:rPr lang="nl-NL" sz="2400" dirty="0" smtClean="0">
                <a:solidFill>
                  <a:srgbClr val="FF0000"/>
                </a:solidFill>
              </a:rPr>
              <a:t>Nog te betalen bedragen </a:t>
            </a:r>
            <a:r>
              <a:rPr lang="nl-NL" sz="2400" dirty="0" smtClean="0">
                <a:solidFill>
                  <a:schemeClr val="tx1"/>
                </a:solidFill>
              </a:rPr>
              <a:t>= bedragen die het bedrijf nog moet betalen.</a:t>
            </a:r>
          </a:p>
          <a:p>
            <a:r>
              <a:rPr lang="nl-NL" sz="2400" dirty="0" smtClean="0">
                <a:solidFill>
                  <a:srgbClr val="00B0F0"/>
                </a:solidFill>
              </a:rPr>
              <a:t>Opgave 12 t/m 22</a:t>
            </a:r>
          </a:p>
        </p:txBody>
      </p:sp>
      <p:sp>
        <p:nvSpPr>
          <p:cNvPr id="4" name="Rechthoek 3"/>
          <p:cNvSpPr/>
          <p:nvPr/>
        </p:nvSpPr>
        <p:spPr>
          <a:xfrm>
            <a:off x="0" y="6143644"/>
            <a:ext cx="1000100" cy="71435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V</a:t>
            </a:r>
            <a:r>
              <a:rPr lang="nl-NL" dirty="0" smtClean="0">
                <a:solidFill>
                  <a:schemeClr val="tx1"/>
                </a:solidFill>
              </a:rPr>
              <a:t>4</a:t>
            </a:r>
          </a:p>
          <a:p>
            <a:pPr algn="ctr"/>
            <a:r>
              <a:rPr lang="nl-NL" dirty="0" err="1" smtClean="0">
                <a:solidFill>
                  <a:schemeClr val="tx1"/>
                </a:solidFill>
              </a:rPr>
              <a:t>Stg</a:t>
            </a:r>
            <a:r>
              <a:rPr lang="nl-NL" dirty="0" smtClean="0">
                <a:solidFill>
                  <a:schemeClr val="tx1"/>
                </a:solidFill>
              </a:rPr>
              <a:t>&amp;Ver</a:t>
            </a:r>
            <a:endParaRPr lang="nl-NL" dirty="0">
              <a:solidFill>
                <a:schemeClr val="tx1"/>
              </a:solidFill>
            </a:endParaRPr>
          </a:p>
        </p:txBody>
      </p: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additive="base">
                                        <p:cTn id="3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432560" y="359898"/>
            <a:ext cx="7406640" cy="783086"/>
          </a:xfrm>
        </p:spPr>
        <p:txBody>
          <a:bodyPr/>
          <a:lstStyle/>
          <a:p>
            <a:r>
              <a:rPr lang="nl-NL" dirty="0" smtClean="0"/>
              <a:t>Hoofdstuk 2 De administratie</a:t>
            </a:r>
            <a:endParaRPr lang="nl-NL" dirty="0"/>
          </a:p>
        </p:txBody>
      </p:sp>
      <p:sp>
        <p:nvSpPr>
          <p:cNvPr id="3" name="Ondertitel 2"/>
          <p:cNvSpPr>
            <a:spLocks noGrp="1"/>
          </p:cNvSpPr>
          <p:nvPr>
            <p:ph type="subTitle" idx="1"/>
          </p:nvPr>
        </p:nvSpPr>
        <p:spPr>
          <a:xfrm>
            <a:off x="1432560" y="1285860"/>
            <a:ext cx="7406640" cy="5214974"/>
          </a:xfrm>
        </p:spPr>
        <p:txBody>
          <a:bodyPr>
            <a:normAutofit/>
          </a:bodyPr>
          <a:lstStyle/>
          <a:p>
            <a:r>
              <a:rPr lang="nl-NL" sz="2400" dirty="0" smtClean="0">
                <a:solidFill>
                  <a:srgbClr val="FF0000"/>
                </a:solidFill>
              </a:rPr>
              <a:t>Op een balans staan:  </a:t>
            </a:r>
            <a:r>
              <a:rPr lang="nl-NL" sz="2400" dirty="0" smtClean="0">
                <a:solidFill>
                  <a:schemeClr val="tx1"/>
                </a:solidFill>
              </a:rPr>
              <a:t>bezittingen, schulden en het eigen vermogen.</a:t>
            </a:r>
          </a:p>
          <a:p>
            <a:endParaRPr lang="nl-NL" sz="2400" dirty="0" smtClean="0">
              <a:solidFill>
                <a:schemeClr val="tx1"/>
              </a:solidFill>
            </a:endParaRPr>
          </a:p>
          <a:p>
            <a:r>
              <a:rPr lang="nl-NL" sz="2400" dirty="0" smtClean="0">
                <a:solidFill>
                  <a:srgbClr val="FF0000"/>
                </a:solidFill>
              </a:rPr>
              <a:t>Baten</a:t>
            </a:r>
            <a:r>
              <a:rPr lang="nl-NL" sz="2400" dirty="0" smtClean="0">
                <a:solidFill>
                  <a:schemeClr val="tx1"/>
                </a:solidFill>
              </a:rPr>
              <a:t> (opbrengsten): Contributies, baropbrengst</a:t>
            </a:r>
          </a:p>
          <a:p>
            <a:r>
              <a:rPr lang="nl-NL" sz="2400" dirty="0" smtClean="0">
                <a:solidFill>
                  <a:srgbClr val="FF0000"/>
                </a:solidFill>
              </a:rPr>
              <a:t>Lasten</a:t>
            </a:r>
            <a:r>
              <a:rPr lang="nl-NL" sz="2400" dirty="0" smtClean="0">
                <a:solidFill>
                  <a:schemeClr val="tx1"/>
                </a:solidFill>
              </a:rPr>
              <a:t> (kosten): Huur, rente, vergoeding trainers</a:t>
            </a:r>
          </a:p>
          <a:p>
            <a:endParaRPr lang="nl-NL" sz="2400" dirty="0" smtClean="0">
              <a:solidFill>
                <a:schemeClr val="tx1"/>
              </a:solidFill>
            </a:endParaRPr>
          </a:p>
          <a:p>
            <a:r>
              <a:rPr lang="nl-NL" sz="2400" dirty="0" smtClean="0">
                <a:solidFill>
                  <a:srgbClr val="FF0000"/>
                </a:solidFill>
              </a:rPr>
              <a:t>Ontvangsten</a:t>
            </a:r>
            <a:r>
              <a:rPr lang="nl-NL" sz="2400" dirty="0" smtClean="0">
                <a:solidFill>
                  <a:schemeClr val="tx1"/>
                </a:solidFill>
              </a:rPr>
              <a:t>: geld wat binnen komt (Kas of Bank neemt toe).</a:t>
            </a:r>
          </a:p>
          <a:p>
            <a:r>
              <a:rPr lang="nl-NL" sz="2400" dirty="0" smtClean="0">
                <a:solidFill>
                  <a:srgbClr val="FF0000"/>
                </a:solidFill>
              </a:rPr>
              <a:t>Uitgaven</a:t>
            </a:r>
            <a:r>
              <a:rPr lang="nl-NL" sz="2400" dirty="0" smtClean="0">
                <a:solidFill>
                  <a:schemeClr val="tx1"/>
                </a:solidFill>
              </a:rPr>
              <a:t>: geld wat weg gaat (Kas of Bank neemt af).</a:t>
            </a:r>
          </a:p>
          <a:p>
            <a:endParaRPr lang="nl-NL" sz="2400" dirty="0" smtClean="0">
              <a:solidFill>
                <a:schemeClr val="tx1"/>
              </a:solidFill>
            </a:endParaRPr>
          </a:p>
          <a:p>
            <a:r>
              <a:rPr lang="nl-NL" sz="2400" dirty="0" smtClean="0">
                <a:solidFill>
                  <a:srgbClr val="00B0F0"/>
                </a:solidFill>
              </a:rPr>
              <a:t>Opgave 23 t/m 25</a:t>
            </a:r>
          </a:p>
        </p:txBody>
      </p:sp>
      <p:sp>
        <p:nvSpPr>
          <p:cNvPr id="4" name="Rechthoek 3"/>
          <p:cNvSpPr/>
          <p:nvPr/>
        </p:nvSpPr>
        <p:spPr>
          <a:xfrm>
            <a:off x="0" y="6143644"/>
            <a:ext cx="1000100" cy="71435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solidFill>
                  <a:schemeClr val="tx1"/>
                </a:solidFill>
              </a:rPr>
              <a:t>V4</a:t>
            </a:r>
            <a:endParaRPr lang="nl-NL" dirty="0">
              <a:solidFill>
                <a:schemeClr val="tx1"/>
              </a:solidFill>
            </a:endParaRPr>
          </a:p>
          <a:p>
            <a:pPr algn="ctr"/>
            <a:r>
              <a:rPr lang="nl-NL" dirty="0" err="1" smtClean="0">
                <a:solidFill>
                  <a:schemeClr val="tx1"/>
                </a:solidFill>
              </a:rPr>
              <a:t>Stg&amp;Ver</a:t>
            </a:r>
            <a:endParaRPr lang="nl-NL" dirty="0">
              <a:solidFill>
                <a:schemeClr val="tx1"/>
              </a:solidFill>
            </a:endParaRPr>
          </a:p>
        </p:txBody>
      </p: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 calcmode="lin" valueType="num">
                                      <p:cBhvr additive="base">
                                        <p:cTn id="3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432560" y="359898"/>
            <a:ext cx="7406640" cy="783086"/>
          </a:xfrm>
        </p:spPr>
        <p:txBody>
          <a:bodyPr/>
          <a:lstStyle/>
          <a:p>
            <a:r>
              <a:rPr lang="nl-NL" dirty="0" smtClean="0"/>
              <a:t>Hoofdstuk 2 De administratie</a:t>
            </a:r>
            <a:endParaRPr lang="nl-NL" dirty="0"/>
          </a:p>
        </p:txBody>
      </p:sp>
      <p:sp>
        <p:nvSpPr>
          <p:cNvPr id="3" name="Ondertitel 2"/>
          <p:cNvSpPr>
            <a:spLocks noGrp="1"/>
          </p:cNvSpPr>
          <p:nvPr>
            <p:ph type="subTitle" idx="1"/>
          </p:nvPr>
        </p:nvSpPr>
        <p:spPr>
          <a:xfrm>
            <a:off x="1432560" y="1285860"/>
            <a:ext cx="7406640" cy="5214974"/>
          </a:xfrm>
        </p:spPr>
        <p:txBody>
          <a:bodyPr>
            <a:normAutofit/>
          </a:bodyPr>
          <a:lstStyle/>
          <a:p>
            <a:r>
              <a:rPr lang="nl-NL" sz="2400" dirty="0" smtClean="0">
                <a:solidFill>
                  <a:srgbClr val="FF0000"/>
                </a:solidFill>
              </a:rPr>
              <a:t>Liquiditeitsbalans </a:t>
            </a:r>
            <a:r>
              <a:rPr lang="nl-NL" sz="2400" dirty="0" smtClean="0">
                <a:solidFill>
                  <a:schemeClr val="tx1"/>
                </a:solidFill>
              </a:rPr>
              <a:t>= een balans waarbij de activa gerangschikt worden naar de mate van liquiditeit (</a:t>
            </a:r>
            <a:r>
              <a:rPr lang="nl-NL" sz="2400" dirty="0" smtClean="0">
                <a:solidFill>
                  <a:srgbClr val="C00000"/>
                </a:solidFill>
              </a:rPr>
              <a:t>vast, vlottend, liquide</a:t>
            </a:r>
            <a:r>
              <a:rPr lang="nl-NL" sz="2400" dirty="0" smtClean="0">
                <a:solidFill>
                  <a:schemeClr val="tx1"/>
                </a:solidFill>
              </a:rPr>
              <a:t>) en de passiva naar de tijd waarover men over het vermogen of het geld kan beschikken (</a:t>
            </a:r>
            <a:r>
              <a:rPr lang="nl-NL" sz="2400" dirty="0" smtClean="0">
                <a:solidFill>
                  <a:srgbClr val="C00000"/>
                </a:solidFill>
              </a:rPr>
              <a:t>permanent, lang, kort</a:t>
            </a:r>
            <a:r>
              <a:rPr lang="nl-NL" sz="2400" dirty="0" smtClean="0">
                <a:solidFill>
                  <a:schemeClr val="tx1"/>
                </a:solidFill>
              </a:rPr>
              <a:t>).</a:t>
            </a:r>
          </a:p>
          <a:p>
            <a:r>
              <a:rPr lang="nl-NL" sz="2400" dirty="0" smtClean="0">
                <a:solidFill>
                  <a:srgbClr val="FF0000"/>
                </a:solidFill>
              </a:rPr>
              <a:t>Liquiditeit</a:t>
            </a:r>
            <a:r>
              <a:rPr lang="nl-NL" sz="2400" dirty="0" smtClean="0">
                <a:solidFill>
                  <a:schemeClr val="tx1"/>
                </a:solidFill>
              </a:rPr>
              <a:t> = de mate waarin men met beschikbare middelen betalingen kan verrichten.</a:t>
            </a:r>
          </a:p>
          <a:p>
            <a:endParaRPr lang="nl-NL" sz="2400" dirty="0" smtClean="0">
              <a:solidFill>
                <a:schemeClr val="tx1"/>
              </a:solidFill>
            </a:endParaRPr>
          </a:p>
          <a:p>
            <a:endParaRPr lang="nl-NL" sz="2400" dirty="0" smtClean="0">
              <a:solidFill>
                <a:schemeClr val="tx1"/>
              </a:solidFill>
            </a:endParaRPr>
          </a:p>
          <a:p>
            <a:endParaRPr lang="nl-NL" sz="2400" dirty="0" smtClean="0">
              <a:solidFill>
                <a:schemeClr val="tx1"/>
              </a:solidFill>
            </a:endParaRPr>
          </a:p>
          <a:p>
            <a:endParaRPr lang="nl-NL" sz="2400" dirty="0" smtClean="0">
              <a:solidFill>
                <a:schemeClr val="tx1"/>
              </a:solidFill>
            </a:endParaRPr>
          </a:p>
          <a:p>
            <a:endParaRPr lang="nl-NL" sz="2400" dirty="0" smtClean="0">
              <a:solidFill>
                <a:schemeClr val="tx1"/>
              </a:solidFill>
            </a:endParaRPr>
          </a:p>
          <a:p>
            <a:endParaRPr lang="nl-NL" sz="2400" dirty="0" smtClean="0">
              <a:solidFill>
                <a:srgbClr val="00B0F0"/>
              </a:solidFill>
            </a:endParaRPr>
          </a:p>
        </p:txBody>
      </p:sp>
      <p:sp>
        <p:nvSpPr>
          <p:cNvPr id="4" name="Rechthoek 3"/>
          <p:cNvSpPr/>
          <p:nvPr/>
        </p:nvSpPr>
        <p:spPr>
          <a:xfrm>
            <a:off x="10888" y="6148235"/>
            <a:ext cx="1000100" cy="71435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V4</a:t>
            </a:r>
          </a:p>
          <a:p>
            <a:pPr algn="ctr"/>
            <a:r>
              <a:rPr lang="nl-NL" dirty="0" err="1">
                <a:solidFill>
                  <a:schemeClr val="tx1"/>
                </a:solidFill>
              </a:rPr>
              <a:t>Stg&amp;Ver</a:t>
            </a:r>
            <a:endParaRPr lang="nl-NL" dirty="0">
              <a:solidFill>
                <a:schemeClr val="tx1"/>
              </a:solidFill>
            </a:endParaRPr>
          </a:p>
        </p:txBody>
      </p:sp>
      <p:graphicFrame>
        <p:nvGraphicFramePr>
          <p:cNvPr id="5" name="Tabel 4"/>
          <p:cNvGraphicFramePr>
            <a:graphicFrameLocks noGrp="1"/>
          </p:cNvGraphicFramePr>
          <p:nvPr/>
        </p:nvGraphicFramePr>
        <p:xfrm>
          <a:off x="1619672" y="4245092"/>
          <a:ext cx="6768752" cy="1920212"/>
        </p:xfrm>
        <a:graphic>
          <a:graphicData uri="http://schemas.openxmlformats.org/drawingml/2006/table">
            <a:tbl>
              <a:tblPr firstRow="1" bandRow="1">
                <a:tableStyleId>{5940675A-B579-460E-94D1-54222C63F5DA}</a:tableStyleId>
              </a:tblPr>
              <a:tblGrid>
                <a:gridCol w="3384376"/>
                <a:gridCol w="3384376"/>
              </a:tblGrid>
              <a:tr h="480053">
                <a:tc gridSpan="2">
                  <a:txBody>
                    <a:bodyPr/>
                    <a:lstStyle/>
                    <a:p>
                      <a:r>
                        <a:rPr lang="nl-NL" dirty="0" smtClean="0"/>
                        <a:t>Debet (activa)              </a:t>
                      </a:r>
                      <a:r>
                        <a:rPr lang="nl-NL" sz="2400" dirty="0" smtClean="0"/>
                        <a:t>Liquiditeitsbalans</a:t>
                      </a:r>
                      <a:r>
                        <a:rPr lang="nl-NL" dirty="0" smtClean="0"/>
                        <a:t>             Credit (passiva)</a:t>
                      </a:r>
                      <a:endParaRPr lang="nl-NL" dirty="0"/>
                    </a:p>
                  </a:txBody>
                  <a:tcPr/>
                </a:tc>
                <a:tc hMerge="1">
                  <a:txBody>
                    <a:bodyPr/>
                    <a:lstStyle/>
                    <a:p>
                      <a:endParaRPr lang="nl-NL" dirty="0"/>
                    </a:p>
                  </a:txBody>
                  <a:tcPr/>
                </a:tc>
              </a:tr>
              <a:tr h="480053">
                <a:tc>
                  <a:txBody>
                    <a:bodyPr/>
                    <a:lstStyle/>
                    <a:p>
                      <a:r>
                        <a:rPr lang="nl-NL" sz="2000" dirty="0" smtClean="0">
                          <a:solidFill>
                            <a:schemeClr val="tx1"/>
                          </a:solidFill>
                        </a:rPr>
                        <a:t>Vaste activa</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2000" dirty="0" smtClean="0">
                          <a:solidFill>
                            <a:schemeClr val="tx1"/>
                          </a:solidFill>
                        </a:rPr>
                        <a:t>Eigen vermogen </a:t>
                      </a:r>
                    </a:p>
                  </a:txBody>
                  <a:tcPr/>
                </a:tc>
              </a:tr>
              <a:tr h="480053">
                <a:tc>
                  <a:txBody>
                    <a:bodyPr/>
                    <a:lstStyle/>
                    <a:p>
                      <a:r>
                        <a:rPr lang="nl-NL" sz="2000" dirty="0" smtClean="0">
                          <a:solidFill>
                            <a:schemeClr val="tx1"/>
                          </a:solidFill>
                        </a:rPr>
                        <a:t>Vlottende activa </a:t>
                      </a:r>
                    </a:p>
                  </a:txBody>
                  <a:tcPr/>
                </a:tc>
                <a:tc>
                  <a:txBody>
                    <a:bodyPr/>
                    <a:lstStyle/>
                    <a:p>
                      <a:r>
                        <a:rPr lang="nl-NL" sz="2000" dirty="0" smtClean="0">
                          <a:solidFill>
                            <a:schemeClr val="tx1"/>
                          </a:solidFill>
                        </a:rPr>
                        <a:t>Lang</a:t>
                      </a:r>
                      <a:r>
                        <a:rPr lang="nl-NL" sz="2000" baseline="0" dirty="0" smtClean="0">
                          <a:solidFill>
                            <a:schemeClr val="tx1"/>
                          </a:solidFill>
                        </a:rPr>
                        <a:t> vreemd vermogen</a:t>
                      </a:r>
                      <a:endParaRPr lang="nl-NL" sz="2000" dirty="0">
                        <a:solidFill>
                          <a:schemeClr val="tx1"/>
                        </a:solidFill>
                      </a:endParaRPr>
                    </a:p>
                  </a:txBody>
                  <a:tcPr/>
                </a:tc>
              </a:tr>
              <a:tr h="480053">
                <a:tc>
                  <a:txBody>
                    <a:bodyPr/>
                    <a:lstStyle/>
                    <a:p>
                      <a:r>
                        <a:rPr lang="nl-NL" sz="2000" dirty="0" smtClean="0">
                          <a:solidFill>
                            <a:schemeClr val="tx1"/>
                          </a:solidFill>
                        </a:rPr>
                        <a:t>Liquide activa</a:t>
                      </a:r>
                    </a:p>
                  </a:txBody>
                  <a:tcPr/>
                </a:tc>
                <a:tc>
                  <a:txBody>
                    <a:bodyPr/>
                    <a:lstStyle/>
                    <a:p>
                      <a:r>
                        <a:rPr lang="nl-NL" sz="2000" dirty="0" smtClean="0">
                          <a:solidFill>
                            <a:schemeClr val="tx1"/>
                          </a:solidFill>
                        </a:rPr>
                        <a:t>Kort vreemd vermogen</a:t>
                      </a:r>
                    </a:p>
                  </a:txBody>
                  <a:tcPr/>
                </a:tc>
              </a:tr>
            </a:tbl>
          </a:graphicData>
        </a:graphic>
      </p:graphicFrame>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432560" y="359898"/>
            <a:ext cx="7406640" cy="783086"/>
          </a:xfrm>
        </p:spPr>
        <p:txBody>
          <a:bodyPr/>
          <a:lstStyle/>
          <a:p>
            <a:r>
              <a:rPr lang="nl-NL" dirty="0" smtClean="0"/>
              <a:t>Hoofdstuk 2 De administratie</a:t>
            </a:r>
            <a:endParaRPr lang="nl-NL" dirty="0"/>
          </a:p>
        </p:txBody>
      </p:sp>
      <p:sp>
        <p:nvSpPr>
          <p:cNvPr id="3" name="Ondertitel 2"/>
          <p:cNvSpPr>
            <a:spLocks noGrp="1"/>
          </p:cNvSpPr>
          <p:nvPr>
            <p:ph type="subTitle" idx="1"/>
          </p:nvPr>
        </p:nvSpPr>
        <p:spPr>
          <a:xfrm>
            <a:off x="1432560" y="1149254"/>
            <a:ext cx="7406640" cy="5376090"/>
          </a:xfrm>
        </p:spPr>
        <p:txBody>
          <a:bodyPr>
            <a:normAutofit fontScale="85000" lnSpcReduction="20000"/>
          </a:bodyPr>
          <a:lstStyle/>
          <a:p>
            <a:endParaRPr lang="nl-NL" sz="2400" dirty="0" smtClean="0">
              <a:solidFill>
                <a:schemeClr val="tx1"/>
              </a:solidFill>
            </a:endParaRPr>
          </a:p>
          <a:p>
            <a:endParaRPr lang="nl-NL" sz="2400" dirty="0" smtClean="0">
              <a:solidFill>
                <a:schemeClr val="tx1"/>
              </a:solidFill>
            </a:endParaRPr>
          </a:p>
          <a:p>
            <a:endParaRPr lang="nl-NL" sz="2400" dirty="0" smtClean="0">
              <a:solidFill>
                <a:schemeClr val="tx1"/>
              </a:solidFill>
            </a:endParaRPr>
          </a:p>
          <a:p>
            <a:endParaRPr lang="nl-NL" sz="2400" dirty="0" smtClean="0">
              <a:solidFill>
                <a:schemeClr val="tx1"/>
              </a:solidFill>
            </a:endParaRPr>
          </a:p>
          <a:p>
            <a:endParaRPr lang="nl-NL" sz="2400" dirty="0" smtClean="0">
              <a:solidFill>
                <a:schemeClr val="tx1"/>
              </a:solidFill>
            </a:endParaRPr>
          </a:p>
          <a:p>
            <a:endParaRPr lang="nl-NL" sz="2400" dirty="0" smtClean="0">
              <a:solidFill>
                <a:srgbClr val="FF0000"/>
              </a:solidFill>
            </a:endParaRPr>
          </a:p>
          <a:p>
            <a:endParaRPr lang="nl-NL" sz="2400" dirty="0" smtClean="0">
              <a:solidFill>
                <a:srgbClr val="FF0000"/>
              </a:solidFill>
            </a:endParaRPr>
          </a:p>
          <a:p>
            <a:r>
              <a:rPr lang="nl-NL" sz="2400" dirty="0" smtClean="0">
                <a:solidFill>
                  <a:srgbClr val="FF0000"/>
                </a:solidFill>
              </a:rPr>
              <a:t>De liquide middelen (Kas en Bank) </a:t>
            </a:r>
            <a:r>
              <a:rPr lang="nl-NL" sz="2400" u="sng" dirty="0" smtClean="0">
                <a:solidFill>
                  <a:srgbClr val="FF0000"/>
                </a:solidFill>
              </a:rPr>
              <a:t>neemt toe </a:t>
            </a:r>
            <a:r>
              <a:rPr lang="nl-NL" sz="2400" dirty="0" smtClean="0">
                <a:solidFill>
                  <a:srgbClr val="FF0000"/>
                </a:solidFill>
              </a:rPr>
              <a:t>met 500.</a:t>
            </a:r>
          </a:p>
          <a:p>
            <a:endParaRPr lang="nl-NL" sz="2400" dirty="0" smtClean="0">
              <a:solidFill>
                <a:srgbClr val="00B0F0"/>
              </a:solidFill>
            </a:endParaRPr>
          </a:p>
          <a:p>
            <a:endParaRPr lang="nl-NL" sz="2400" dirty="0" smtClean="0">
              <a:solidFill>
                <a:srgbClr val="00B0F0"/>
              </a:solidFill>
            </a:endParaRPr>
          </a:p>
          <a:p>
            <a:endParaRPr lang="nl-NL" sz="2400" dirty="0" smtClean="0">
              <a:solidFill>
                <a:srgbClr val="00B0F0"/>
              </a:solidFill>
            </a:endParaRPr>
          </a:p>
          <a:p>
            <a:endParaRPr lang="nl-NL" sz="2400" dirty="0" smtClean="0">
              <a:solidFill>
                <a:srgbClr val="00B0F0"/>
              </a:solidFill>
            </a:endParaRPr>
          </a:p>
          <a:p>
            <a:endParaRPr lang="nl-NL" sz="2400" dirty="0" smtClean="0">
              <a:solidFill>
                <a:srgbClr val="00B0F0"/>
              </a:solidFill>
            </a:endParaRPr>
          </a:p>
          <a:p>
            <a:endParaRPr lang="nl-NL" sz="2400" dirty="0" smtClean="0">
              <a:solidFill>
                <a:srgbClr val="00B0F0"/>
              </a:solidFill>
            </a:endParaRPr>
          </a:p>
          <a:p>
            <a:r>
              <a:rPr lang="nl-NL" sz="2400" dirty="0" smtClean="0">
                <a:solidFill>
                  <a:srgbClr val="FF0000"/>
                </a:solidFill>
              </a:rPr>
              <a:t>De liquide middelen (Kas en Bank) </a:t>
            </a:r>
            <a:r>
              <a:rPr lang="nl-NL" sz="2400" u="sng" dirty="0" smtClean="0">
                <a:solidFill>
                  <a:srgbClr val="FF0000"/>
                </a:solidFill>
              </a:rPr>
              <a:t>neemt af </a:t>
            </a:r>
            <a:r>
              <a:rPr lang="nl-NL" sz="2400" dirty="0" smtClean="0">
                <a:solidFill>
                  <a:srgbClr val="FF0000"/>
                </a:solidFill>
              </a:rPr>
              <a:t>met 200.</a:t>
            </a:r>
          </a:p>
          <a:p>
            <a:r>
              <a:rPr lang="nl-NL" sz="2400" dirty="0" smtClean="0">
                <a:solidFill>
                  <a:srgbClr val="00B0F0"/>
                </a:solidFill>
              </a:rPr>
              <a:t>Opgave 26 t/m 32</a:t>
            </a:r>
          </a:p>
        </p:txBody>
      </p:sp>
      <p:sp>
        <p:nvSpPr>
          <p:cNvPr id="4" name="Rechthoek 3"/>
          <p:cNvSpPr/>
          <p:nvPr/>
        </p:nvSpPr>
        <p:spPr>
          <a:xfrm>
            <a:off x="0" y="6143644"/>
            <a:ext cx="1000100" cy="71435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V4</a:t>
            </a:r>
          </a:p>
          <a:p>
            <a:pPr algn="ctr"/>
            <a:r>
              <a:rPr lang="nl-NL" dirty="0" err="1">
                <a:solidFill>
                  <a:schemeClr val="tx1"/>
                </a:solidFill>
              </a:rPr>
              <a:t>Stg&amp;Ver</a:t>
            </a:r>
            <a:endParaRPr lang="nl-NL" dirty="0">
              <a:solidFill>
                <a:schemeClr val="tx1"/>
              </a:solidFill>
            </a:endParaRPr>
          </a:p>
        </p:txBody>
      </p:sp>
      <p:graphicFrame>
        <p:nvGraphicFramePr>
          <p:cNvPr id="5" name="Tabel 4"/>
          <p:cNvGraphicFramePr>
            <a:graphicFrameLocks noGrp="1"/>
          </p:cNvGraphicFramePr>
          <p:nvPr/>
        </p:nvGraphicFramePr>
        <p:xfrm>
          <a:off x="1619672" y="1384176"/>
          <a:ext cx="6768752" cy="1828800"/>
        </p:xfrm>
        <a:graphic>
          <a:graphicData uri="http://schemas.openxmlformats.org/drawingml/2006/table">
            <a:tbl>
              <a:tblPr firstRow="1" bandRow="1">
                <a:tableStyleId>{5940675A-B579-460E-94D1-54222C63F5DA}</a:tableStyleId>
              </a:tblPr>
              <a:tblGrid>
                <a:gridCol w="2304256"/>
                <a:gridCol w="1080120"/>
                <a:gridCol w="2160240"/>
                <a:gridCol w="1224136"/>
              </a:tblGrid>
              <a:tr h="360040">
                <a:tc gridSpan="4">
                  <a:txBody>
                    <a:bodyPr/>
                    <a:lstStyle/>
                    <a:p>
                      <a:r>
                        <a:rPr lang="nl-NL" sz="1800" dirty="0" smtClean="0"/>
                        <a:t>Ontvangsten     </a:t>
                      </a:r>
                      <a:r>
                        <a:rPr lang="nl-NL" sz="1800" baseline="0" dirty="0" smtClean="0"/>
                        <a:t>    </a:t>
                      </a:r>
                      <a:r>
                        <a:rPr lang="nl-NL" sz="1800" dirty="0" smtClean="0"/>
                        <a:t>Overzicht van ontvangsten en uitgaven       </a:t>
                      </a:r>
                      <a:r>
                        <a:rPr lang="nl-NL" sz="1800" dirty="0" err="1" smtClean="0"/>
                        <a:t>Uitgaven</a:t>
                      </a:r>
                      <a:endParaRPr lang="nl-NL" sz="1800" dirty="0"/>
                    </a:p>
                  </a:txBody>
                  <a:tcPr/>
                </a:tc>
                <a:tc hMerge="1">
                  <a:txBody>
                    <a:bodyPr/>
                    <a:lstStyle/>
                    <a:p>
                      <a:endParaRPr lang="nl-NL"/>
                    </a:p>
                  </a:txBody>
                  <a:tcPr/>
                </a:tc>
                <a:tc hMerge="1">
                  <a:txBody>
                    <a:bodyPr/>
                    <a:lstStyle/>
                    <a:p>
                      <a:endParaRPr lang="nl-NL"/>
                    </a:p>
                  </a:txBody>
                  <a:tcPr/>
                </a:tc>
                <a:tc hMerge="1">
                  <a:txBody>
                    <a:bodyPr/>
                    <a:lstStyle/>
                    <a:p>
                      <a:endParaRPr lang="nl-NL"/>
                    </a:p>
                  </a:txBody>
                  <a:tcPr/>
                </a:tc>
              </a:tr>
              <a:tr h="360040">
                <a:tc>
                  <a:txBody>
                    <a:bodyPr/>
                    <a:lstStyle/>
                    <a:p>
                      <a:r>
                        <a:rPr lang="nl-NL" sz="1800" dirty="0" smtClean="0">
                          <a:solidFill>
                            <a:schemeClr val="tx1"/>
                          </a:solidFill>
                        </a:rPr>
                        <a:t>Contributies</a:t>
                      </a:r>
                    </a:p>
                  </a:txBody>
                  <a:tcPr/>
                </a:tc>
                <a:tc>
                  <a:txBody>
                    <a:bodyPr/>
                    <a:lstStyle/>
                    <a:p>
                      <a:pPr algn="r"/>
                      <a:r>
                        <a:rPr lang="nl-NL" sz="1800" dirty="0" smtClean="0">
                          <a:solidFill>
                            <a:schemeClr val="tx1"/>
                          </a:solidFill>
                        </a:rPr>
                        <a:t>1.000</a:t>
                      </a:r>
                    </a:p>
                  </a:txBody>
                  <a:tcPr/>
                </a:tc>
                <a:tc>
                  <a:txBody>
                    <a:bodyPr/>
                    <a:lstStyle/>
                    <a:p>
                      <a:r>
                        <a:rPr lang="nl-NL" sz="1800" dirty="0" smtClean="0">
                          <a:solidFill>
                            <a:schemeClr val="tx1"/>
                          </a:solidFill>
                        </a:rPr>
                        <a:t>Huur</a:t>
                      </a:r>
                    </a:p>
                  </a:txBody>
                  <a:tcPr/>
                </a:tc>
                <a:tc>
                  <a:txBody>
                    <a:bodyPr/>
                    <a:lstStyle/>
                    <a:p>
                      <a:pPr algn="r"/>
                      <a:r>
                        <a:rPr lang="nl-NL" sz="1800" dirty="0" smtClean="0">
                          <a:solidFill>
                            <a:schemeClr val="tx1"/>
                          </a:solidFill>
                        </a:rPr>
                        <a:t>800</a:t>
                      </a:r>
                    </a:p>
                  </a:txBody>
                  <a:tcPr/>
                </a:tc>
              </a:tr>
              <a:tr h="360040">
                <a:tc>
                  <a:txBody>
                    <a:bodyPr/>
                    <a:lstStyle/>
                    <a:p>
                      <a:r>
                        <a:rPr lang="nl-NL" sz="1800" dirty="0" smtClean="0">
                          <a:solidFill>
                            <a:schemeClr val="tx1"/>
                          </a:solidFill>
                        </a:rPr>
                        <a:t>Verhuur</a:t>
                      </a:r>
                    </a:p>
                  </a:txBody>
                  <a:tcPr/>
                </a:tc>
                <a:tc>
                  <a:txBody>
                    <a:bodyPr/>
                    <a:lstStyle/>
                    <a:p>
                      <a:pPr algn="r"/>
                      <a:r>
                        <a:rPr lang="nl-NL" sz="1800" dirty="0" smtClean="0">
                          <a:solidFill>
                            <a:schemeClr val="tx1"/>
                          </a:solidFill>
                        </a:rPr>
                        <a:t>500</a:t>
                      </a:r>
                    </a:p>
                  </a:txBody>
                  <a:tcPr/>
                </a:tc>
                <a:tc>
                  <a:txBody>
                    <a:bodyPr/>
                    <a:lstStyle/>
                    <a:p>
                      <a:r>
                        <a:rPr lang="nl-NL" sz="1800" dirty="0" smtClean="0">
                          <a:solidFill>
                            <a:schemeClr val="tx1"/>
                          </a:solidFill>
                        </a:rPr>
                        <a:t>Aflossing lening</a:t>
                      </a:r>
                    </a:p>
                  </a:txBody>
                  <a:tcPr/>
                </a:tc>
                <a:tc>
                  <a:txBody>
                    <a:bodyPr/>
                    <a:lstStyle/>
                    <a:p>
                      <a:pPr algn="r"/>
                      <a:r>
                        <a:rPr lang="nl-NL" sz="1800" dirty="0" smtClean="0">
                          <a:solidFill>
                            <a:schemeClr val="tx1"/>
                          </a:solidFill>
                        </a:rPr>
                        <a:t>200</a:t>
                      </a:r>
                    </a:p>
                  </a:txBody>
                  <a:tcPr/>
                </a:tc>
              </a:tr>
              <a:tr h="360040">
                <a:tc>
                  <a:txBody>
                    <a:bodyPr/>
                    <a:lstStyle/>
                    <a:p>
                      <a:endParaRPr lang="nl-NL" sz="1800" dirty="0" smtClean="0">
                        <a:solidFill>
                          <a:schemeClr val="tx1"/>
                        </a:solidFill>
                      </a:endParaRPr>
                    </a:p>
                  </a:txBody>
                  <a:tcPr/>
                </a:tc>
                <a:tc>
                  <a:txBody>
                    <a:bodyPr/>
                    <a:lstStyle/>
                    <a:p>
                      <a:pPr algn="r"/>
                      <a:endParaRPr lang="nl-NL" sz="1800" dirty="0" smtClean="0">
                        <a:solidFill>
                          <a:schemeClr val="tx1"/>
                        </a:solidFill>
                      </a:endParaRPr>
                    </a:p>
                  </a:txBody>
                  <a:tcPr/>
                </a:tc>
                <a:tc>
                  <a:txBody>
                    <a:bodyPr/>
                    <a:lstStyle/>
                    <a:p>
                      <a:r>
                        <a:rPr lang="nl-NL" sz="1800" dirty="0" smtClean="0">
                          <a:solidFill>
                            <a:srgbClr val="FF0000"/>
                          </a:solidFill>
                        </a:rPr>
                        <a:t>Saldo </a:t>
                      </a:r>
                      <a:r>
                        <a:rPr lang="nl-NL" sz="1800" dirty="0" err="1" smtClean="0">
                          <a:solidFill>
                            <a:srgbClr val="FF0000"/>
                          </a:solidFill>
                        </a:rPr>
                        <a:t>ontv</a:t>
                      </a:r>
                      <a:r>
                        <a:rPr lang="nl-NL" sz="1800" dirty="0" smtClean="0">
                          <a:solidFill>
                            <a:srgbClr val="FF0000"/>
                          </a:solidFill>
                        </a:rPr>
                        <a:t>. en </a:t>
                      </a:r>
                      <a:r>
                        <a:rPr lang="nl-NL" sz="1800" dirty="0" err="1" smtClean="0">
                          <a:solidFill>
                            <a:srgbClr val="FF0000"/>
                          </a:solidFill>
                        </a:rPr>
                        <a:t>uitg</a:t>
                      </a:r>
                      <a:r>
                        <a:rPr lang="nl-NL" sz="1800" dirty="0" smtClean="0">
                          <a:solidFill>
                            <a:srgbClr val="FF0000"/>
                          </a:solidFill>
                        </a:rPr>
                        <a:t>.</a:t>
                      </a:r>
                    </a:p>
                  </a:txBody>
                  <a:tcPr/>
                </a:tc>
                <a:tc>
                  <a:txBody>
                    <a:bodyPr/>
                    <a:lstStyle/>
                    <a:p>
                      <a:pPr algn="r"/>
                      <a:r>
                        <a:rPr lang="nl-NL" sz="1800" dirty="0" smtClean="0">
                          <a:solidFill>
                            <a:srgbClr val="FF0000"/>
                          </a:solidFill>
                        </a:rPr>
                        <a:t>500</a:t>
                      </a:r>
                    </a:p>
                  </a:txBody>
                  <a:tcPr/>
                </a:tc>
              </a:tr>
              <a:tr h="360040">
                <a:tc>
                  <a:txBody>
                    <a:bodyPr/>
                    <a:lstStyle/>
                    <a:p>
                      <a:endParaRPr lang="nl-NL" sz="1800" dirty="0" smtClean="0">
                        <a:solidFill>
                          <a:schemeClr val="tx1"/>
                        </a:solidFill>
                      </a:endParaRPr>
                    </a:p>
                  </a:txBody>
                  <a:tcPr/>
                </a:tc>
                <a:tc>
                  <a:txBody>
                    <a:bodyPr/>
                    <a:lstStyle/>
                    <a:p>
                      <a:pPr algn="r"/>
                      <a:r>
                        <a:rPr lang="nl-NL" sz="1800" dirty="0" smtClean="0">
                          <a:solidFill>
                            <a:schemeClr val="tx1"/>
                          </a:solidFill>
                        </a:rPr>
                        <a:t>1.500</a:t>
                      </a:r>
                    </a:p>
                  </a:txBody>
                  <a:tcPr/>
                </a:tc>
                <a:tc>
                  <a:txBody>
                    <a:bodyPr/>
                    <a:lstStyle/>
                    <a:p>
                      <a:endParaRPr lang="nl-NL" sz="1800" dirty="0" smtClean="0">
                        <a:solidFill>
                          <a:schemeClr val="tx1"/>
                        </a:solidFill>
                      </a:endParaRPr>
                    </a:p>
                  </a:txBody>
                  <a:tcPr/>
                </a:tc>
                <a:tc>
                  <a:txBody>
                    <a:bodyPr/>
                    <a:lstStyle/>
                    <a:p>
                      <a:pPr algn="r"/>
                      <a:r>
                        <a:rPr lang="nl-NL" sz="1800" dirty="0" smtClean="0">
                          <a:solidFill>
                            <a:schemeClr val="tx1"/>
                          </a:solidFill>
                        </a:rPr>
                        <a:t>1.500</a:t>
                      </a:r>
                    </a:p>
                  </a:txBody>
                  <a:tcPr/>
                </a:tc>
              </a:tr>
            </a:tbl>
          </a:graphicData>
        </a:graphic>
      </p:graphicFrame>
      <p:graphicFrame>
        <p:nvGraphicFramePr>
          <p:cNvPr id="6" name="Tabel 5"/>
          <p:cNvGraphicFramePr>
            <a:graphicFrameLocks noGrp="1"/>
          </p:cNvGraphicFramePr>
          <p:nvPr/>
        </p:nvGraphicFramePr>
        <p:xfrm>
          <a:off x="1619672" y="3688432"/>
          <a:ext cx="6768752" cy="1828800"/>
        </p:xfrm>
        <a:graphic>
          <a:graphicData uri="http://schemas.openxmlformats.org/drawingml/2006/table">
            <a:tbl>
              <a:tblPr firstRow="1" bandRow="1">
                <a:tableStyleId>{5940675A-B579-460E-94D1-54222C63F5DA}</a:tableStyleId>
              </a:tblPr>
              <a:tblGrid>
                <a:gridCol w="2304256"/>
                <a:gridCol w="1080120"/>
                <a:gridCol w="2160240"/>
                <a:gridCol w="1224136"/>
              </a:tblGrid>
              <a:tr h="360040">
                <a:tc gridSpan="4">
                  <a:txBody>
                    <a:bodyPr/>
                    <a:lstStyle/>
                    <a:p>
                      <a:r>
                        <a:rPr lang="nl-NL" sz="1800" dirty="0" smtClean="0"/>
                        <a:t>Ontvangsten</a:t>
                      </a:r>
                      <a:r>
                        <a:rPr lang="nl-NL" sz="1800" baseline="0" dirty="0" smtClean="0"/>
                        <a:t>  </a:t>
                      </a:r>
                      <a:r>
                        <a:rPr lang="nl-NL" sz="1800" dirty="0" smtClean="0"/>
                        <a:t>      </a:t>
                      </a:r>
                      <a:r>
                        <a:rPr lang="nl-NL" sz="1800" baseline="0" dirty="0" smtClean="0"/>
                        <a:t> </a:t>
                      </a:r>
                      <a:r>
                        <a:rPr lang="nl-NL" sz="1800" dirty="0" smtClean="0"/>
                        <a:t>Overzicht van ontvangsten en uitgaven       </a:t>
                      </a:r>
                      <a:r>
                        <a:rPr lang="nl-NL" sz="1800" dirty="0" err="1" smtClean="0"/>
                        <a:t>Uitgaven</a:t>
                      </a:r>
                      <a:endParaRPr lang="nl-NL" sz="1800" dirty="0"/>
                    </a:p>
                  </a:txBody>
                  <a:tcPr/>
                </a:tc>
                <a:tc hMerge="1">
                  <a:txBody>
                    <a:bodyPr/>
                    <a:lstStyle/>
                    <a:p>
                      <a:endParaRPr lang="nl-NL"/>
                    </a:p>
                  </a:txBody>
                  <a:tcPr/>
                </a:tc>
                <a:tc hMerge="1">
                  <a:txBody>
                    <a:bodyPr/>
                    <a:lstStyle/>
                    <a:p>
                      <a:endParaRPr lang="nl-NL"/>
                    </a:p>
                  </a:txBody>
                  <a:tcPr/>
                </a:tc>
                <a:tc hMerge="1">
                  <a:txBody>
                    <a:bodyPr/>
                    <a:lstStyle/>
                    <a:p>
                      <a:endParaRPr lang="nl-NL"/>
                    </a:p>
                  </a:txBody>
                  <a:tcPr/>
                </a:tc>
              </a:tr>
              <a:tr h="360040">
                <a:tc>
                  <a:txBody>
                    <a:bodyPr/>
                    <a:lstStyle/>
                    <a:p>
                      <a:r>
                        <a:rPr lang="nl-NL" sz="1800" dirty="0" smtClean="0">
                          <a:solidFill>
                            <a:schemeClr val="tx1"/>
                          </a:solidFill>
                        </a:rPr>
                        <a:t>Contributies</a:t>
                      </a:r>
                    </a:p>
                  </a:txBody>
                  <a:tcPr/>
                </a:tc>
                <a:tc>
                  <a:txBody>
                    <a:bodyPr/>
                    <a:lstStyle/>
                    <a:p>
                      <a:pPr algn="r"/>
                      <a:r>
                        <a:rPr lang="nl-NL" sz="1800" dirty="0" smtClean="0">
                          <a:solidFill>
                            <a:schemeClr val="tx1"/>
                          </a:solidFill>
                        </a:rPr>
                        <a:t>900</a:t>
                      </a:r>
                    </a:p>
                  </a:txBody>
                  <a:tcPr/>
                </a:tc>
                <a:tc>
                  <a:txBody>
                    <a:bodyPr/>
                    <a:lstStyle/>
                    <a:p>
                      <a:r>
                        <a:rPr lang="nl-NL" sz="1800" dirty="0" smtClean="0">
                          <a:solidFill>
                            <a:schemeClr val="tx1"/>
                          </a:solidFill>
                        </a:rPr>
                        <a:t>Huur</a:t>
                      </a:r>
                    </a:p>
                  </a:txBody>
                  <a:tcPr/>
                </a:tc>
                <a:tc>
                  <a:txBody>
                    <a:bodyPr/>
                    <a:lstStyle/>
                    <a:p>
                      <a:pPr algn="r"/>
                      <a:r>
                        <a:rPr lang="nl-NL" sz="1800" dirty="0" smtClean="0">
                          <a:solidFill>
                            <a:schemeClr val="tx1"/>
                          </a:solidFill>
                        </a:rPr>
                        <a:t>1.000</a:t>
                      </a:r>
                    </a:p>
                  </a:txBody>
                  <a:tcPr/>
                </a:tc>
              </a:tr>
              <a:tr h="360040">
                <a:tc>
                  <a:txBody>
                    <a:bodyPr/>
                    <a:lstStyle/>
                    <a:p>
                      <a:r>
                        <a:rPr lang="nl-NL" sz="1800" dirty="0" smtClean="0">
                          <a:solidFill>
                            <a:schemeClr val="tx1"/>
                          </a:solidFill>
                        </a:rPr>
                        <a:t>Verhuur</a:t>
                      </a:r>
                    </a:p>
                  </a:txBody>
                  <a:tcPr/>
                </a:tc>
                <a:tc>
                  <a:txBody>
                    <a:bodyPr/>
                    <a:lstStyle/>
                    <a:p>
                      <a:pPr algn="r"/>
                      <a:r>
                        <a:rPr lang="nl-NL" sz="1800" dirty="0" smtClean="0">
                          <a:solidFill>
                            <a:schemeClr val="tx1"/>
                          </a:solidFill>
                        </a:rPr>
                        <a:t>300</a:t>
                      </a:r>
                    </a:p>
                  </a:txBody>
                  <a:tcPr/>
                </a:tc>
                <a:tc>
                  <a:txBody>
                    <a:bodyPr/>
                    <a:lstStyle/>
                    <a:p>
                      <a:r>
                        <a:rPr lang="nl-NL" sz="1800" dirty="0" smtClean="0">
                          <a:solidFill>
                            <a:schemeClr val="tx1"/>
                          </a:solidFill>
                        </a:rPr>
                        <a:t>Aflossing lening</a:t>
                      </a:r>
                    </a:p>
                  </a:txBody>
                  <a:tcPr/>
                </a:tc>
                <a:tc>
                  <a:txBody>
                    <a:bodyPr/>
                    <a:lstStyle/>
                    <a:p>
                      <a:pPr algn="r"/>
                      <a:r>
                        <a:rPr lang="nl-NL" sz="1800" dirty="0" smtClean="0">
                          <a:solidFill>
                            <a:schemeClr val="tx1"/>
                          </a:solidFill>
                        </a:rPr>
                        <a:t>400</a:t>
                      </a:r>
                    </a:p>
                  </a:txBody>
                  <a:tcPr/>
                </a:tc>
              </a:tr>
              <a:tr h="3600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800" dirty="0" smtClean="0">
                          <a:solidFill>
                            <a:srgbClr val="FF0000"/>
                          </a:solidFill>
                        </a:rPr>
                        <a:t>Saldo </a:t>
                      </a:r>
                      <a:r>
                        <a:rPr lang="nl-NL" sz="1800" dirty="0" err="1" smtClean="0">
                          <a:solidFill>
                            <a:srgbClr val="FF0000"/>
                          </a:solidFill>
                        </a:rPr>
                        <a:t>ontv</a:t>
                      </a:r>
                      <a:r>
                        <a:rPr lang="nl-NL" sz="1800" dirty="0" smtClean="0">
                          <a:solidFill>
                            <a:srgbClr val="FF0000"/>
                          </a:solidFill>
                        </a:rPr>
                        <a:t>. en </a:t>
                      </a:r>
                      <a:r>
                        <a:rPr lang="nl-NL" sz="1800" dirty="0" err="1" smtClean="0">
                          <a:solidFill>
                            <a:srgbClr val="FF0000"/>
                          </a:solidFill>
                        </a:rPr>
                        <a:t>uitg</a:t>
                      </a:r>
                      <a:r>
                        <a:rPr lang="nl-NL" sz="1800" dirty="0" smtClean="0">
                          <a:solidFill>
                            <a:srgbClr val="FF0000"/>
                          </a:solidFill>
                        </a:rPr>
                        <a:t>.</a:t>
                      </a:r>
                      <a:endParaRPr lang="nl-NL" sz="1800" dirty="0" smtClean="0">
                        <a:solidFill>
                          <a:schemeClr val="tx1"/>
                        </a:solidFill>
                      </a:endParaRPr>
                    </a:p>
                  </a:txBody>
                  <a:tcPr/>
                </a:tc>
                <a:tc>
                  <a:txBody>
                    <a:bodyPr/>
                    <a:lstStyle/>
                    <a:p>
                      <a:pPr algn="r"/>
                      <a:r>
                        <a:rPr lang="nl-NL" sz="1800" dirty="0" smtClean="0">
                          <a:solidFill>
                            <a:srgbClr val="FF0000"/>
                          </a:solidFill>
                        </a:rPr>
                        <a:t>200</a:t>
                      </a:r>
                      <a:endParaRPr lang="nl-NL" sz="1800" dirty="0" smtClean="0">
                        <a:solidFill>
                          <a:schemeClr val="tx1"/>
                        </a:solidFill>
                      </a:endParaRPr>
                    </a:p>
                  </a:txBody>
                  <a:tcPr/>
                </a:tc>
                <a:tc>
                  <a:txBody>
                    <a:bodyPr/>
                    <a:lstStyle/>
                    <a:p>
                      <a:endParaRPr lang="nl-NL" sz="1800" dirty="0" smtClean="0">
                        <a:solidFill>
                          <a:srgbClr val="FF0000"/>
                        </a:solidFill>
                      </a:endParaRPr>
                    </a:p>
                  </a:txBody>
                  <a:tcPr/>
                </a:tc>
                <a:tc>
                  <a:txBody>
                    <a:bodyPr/>
                    <a:lstStyle/>
                    <a:p>
                      <a:pPr algn="r"/>
                      <a:endParaRPr lang="nl-NL" sz="1800" dirty="0" smtClean="0">
                        <a:solidFill>
                          <a:srgbClr val="FF0000"/>
                        </a:solidFill>
                      </a:endParaRPr>
                    </a:p>
                  </a:txBody>
                  <a:tcPr/>
                </a:tc>
              </a:tr>
              <a:tr h="360040">
                <a:tc>
                  <a:txBody>
                    <a:bodyPr/>
                    <a:lstStyle/>
                    <a:p>
                      <a:endParaRPr lang="nl-NL" sz="1800" dirty="0" smtClean="0">
                        <a:solidFill>
                          <a:schemeClr val="tx1"/>
                        </a:solidFill>
                      </a:endParaRPr>
                    </a:p>
                  </a:txBody>
                  <a:tcPr/>
                </a:tc>
                <a:tc>
                  <a:txBody>
                    <a:bodyPr/>
                    <a:lstStyle/>
                    <a:p>
                      <a:pPr algn="r"/>
                      <a:r>
                        <a:rPr lang="nl-NL" sz="1800" dirty="0" smtClean="0">
                          <a:solidFill>
                            <a:schemeClr val="tx1"/>
                          </a:solidFill>
                        </a:rPr>
                        <a:t>1.400</a:t>
                      </a:r>
                    </a:p>
                  </a:txBody>
                  <a:tcPr/>
                </a:tc>
                <a:tc>
                  <a:txBody>
                    <a:bodyPr/>
                    <a:lstStyle/>
                    <a:p>
                      <a:endParaRPr lang="nl-NL" sz="1800" dirty="0" smtClean="0">
                        <a:solidFill>
                          <a:schemeClr val="tx1"/>
                        </a:solidFill>
                      </a:endParaRPr>
                    </a:p>
                  </a:txBody>
                  <a:tcPr/>
                </a:tc>
                <a:tc>
                  <a:txBody>
                    <a:bodyPr/>
                    <a:lstStyle/>
                    <a:p>
                      <a:pPr algn="r"/>
                      <a:r>
                        <a:rPr lang="nl-NL" sz="1800" dirty="0" smtClean="0">
                          <a:solidFill>
                            <a:schemeClr val="tx1"/>
                          </a:solidFill>
                        </a:rPr>
                        <a:t>1.400</a:t>
                      </a:r>
                    </a:p>
                  </a:txBody>
                  <a:tcPr/>
                </a:tc>
              </a:tr>
            </a:tbl>
          </a:graphicData>
        </a:graphic>
      </p:graphicFrame>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anim calcmode="lin" valueType="num">
                                      <p:cBhvr additive="base">
                                        <p:cTn id="1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ppt_x"/>
                                          </p:val>
                                        </p:tav>
                                        <p:tav tm="100000">
                                          <p:val>
                                            <p:strVal val="#ppt_x"/>
                                          </p:val>
                                        </p:tav>
                                      </p:tavLst>
                                    </p:anim>
                                    <p:anim calcmode="lin" valueType="num">
                                      <p:cBhvr additive="base">
                                        <p:cTn id="18" dur="500" fill="hold"/>
                                        <p:tgtEl>
                                          <p:spTgt spid="6"/>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14" end="14"/>
                                            </p:txEl>
                                          </p:spTgt>
                                        </p:tgtEl>
                                        <p:attrNameLst>
                                          <p:attrName>style.visibility</p:attrName>
                                        </p:attrNameLst>
                                      </p:cBhvr>
                                      <p:to>
                                        <p:strVal val="visible"/>
                                      </p:to>
                                    </p:set>
                                    <p:anim calcmode="lin" valueType="num">
                                      <p:cBhvr additive="base">
                                        <p:cTn id="21"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14" end="1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15" end="15"/>
                                            </p:txEl>
                                          </p:spTgt>
                                        </p:tgtEl>
                                        <p:attrNameLst>
                                          <p:attrName>style.visibility</p:attrName>
                                        </p:attrNameLst>
                                      </p:cBhvr>
                                      <p:to>
                                        <p:strVal val="visible"/>
                                      </p:to>
                                    </p:set>
                                    <p:anim calcmode="lin" valueType="num">
                                      <p:cBhvr additive="base">
                                        <p:cTn id="25" dur="500" fill="hold"/>
                                        <p:tgtEl>
                                          <p:spTgt spid="3">
                                            <p:txEl>
                                              <p:pRg st="15" end="1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15" end="1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432560" y="359898"/>
            <a:ext cx="7406640" cy="783086"/>
          </a:xfrm>
        </p:spPr>
        <p:txBody>
          <a:bodyPr/>
          <a:lstStyle/>
          <a:p>
            <a:r>
              <a:rPr lang="nl-NL" dirty="0" smtClean="0"/>
              <a:t>Hoofdstuk 2 De administratie</a:t>
            </a:r>
            <a:endParaRPr lang="nl-NL" dirty="0"/>
          </a:p>
        </p:txBody>
      </p:sp>
      <p:sp>
        <p:nvSpPr>
          <p:cNvPr id="3" name="Ondertitel 2"/>
          <p:cNvSpPr>
            <a:spLocks noGrp="1"/>
          </p:cNvSpPr>
          <p:nvPr>
            <p:ph type="subTitle" idx="1"/>
          </p:nvPr>
        </p:nvSpPr>
        <p:spPr>
          <a:xfrm>
            <a:off x="1259632" y="1124744"/>
            <a:ext cx="7579568" cy="5311492"/>
          </a:xfrm>
        </p:spPr>
        <p:txBody>
          <a:bodyPr>
            <a:normAutofit/>
          </a:bodyPr>
          <a:lstStyle/>
          <a:p>
            <a:r>
              <a:rPr lang="nl-NL" sz="2400" dirty="0" smtClean="0">
                <a:solidFill>
                  <a:srgbClr val="FF0000"/>
                </a:solidFill>
              </a:rPr>
              <a:t>Liquiditeitsbegroting </a:t>
            </a:r>
            <a:r>
              <a:rPr lang="nl-NL" sz="2400" dirty="0" smtClean="0">
                <a:solidFill>
                  <a:schemeClr val="tx1"/>
                </a:solidFill>
              </a:rPr>
              <a:t>= </a:t>
            </a:r>
            <a:r>
              <a:rPr lang="nl-NL" sz="2400" dirty="0" smtClean="0"/>
              <a:t>niets anders dan een overzicht van de te </a:t>
            </a:r>
            <a:r>
              <a:rPr lang="nl-NL" sz="2400" i="1" dirty="0" smtClean="0"/>
              <a:t>verwachten</a:t>
            </a:r>
            <a:r>
              <a:rPr lang="nl-NL" sz="2400" dirty="0" smtClean="0"/>
              <a:t> ontvangsten en uitgaven in een bepaalde periode (maand of kwartaal). Het geeft inzicht in het saldo (tekort of overschot) van de liquide middelen. (blz.47)</a:t>
            </a:r>
          </a:p>
          <a:p>
            <a:endParaRPr lang="nl-NL" sz="2400" dirty="0" smtClean="0"/>
          </a:p>
          <a:p>
            <a:endParaRPr lang="nl-NL" sz="2400" dirty="0" smtClean="0"/>
          </a:p>
          <a:p>
            <a:endParaRPr lang="nl-NL" sz="2400" dirty="0" smtClean="0"/>
          </a:p>
          <a:p>
            <a:endParaRPr lang="nl-NL" sz="2400" dirty="0" smtClean="0"/>
          </a:p>
          <a:p>
            <a:endParaRPr lang="nl-NL" sz="2400" dirty="0" smtClean="0"/>
          </a:p>
          <a:p>
            <a:endParaRPr lang="nl-NL" sz="2400" dirty="0" smtClean="0"/>
          </a:p>
          <a:p>
            <a:endParaRPr lang="nl-NL" sz="2400" dirty="0" smtClean="0"/>
          </a:p>
          <a:p>
            <a:r>
              <a:rPr lang="nl-NL" sz="2400" dirty="0" smtClean="0">
                <a:solidFill>
                  <a:srgbClr val="00B0F0"/>
                </a:solidFill>
              </a:rPr>
              <a:t>Opgave 33 t/m 38, D-toets 1/13</a:t>
            </a:r>
          </a:p>
        </p:txBody>
      </p:sp>
      <p:sp>
        <p:nvSpPr>
          <p:cNvPr id="4" name="Rechthoek 3"/>
          <p:cNvSpPr/>
          <p:nvPr/>
        </p:nvSpPr>
        <p:spPr>
          <a:xfrm>
            <a:off x="0" y="6143644"/>
            <a:ext cx="1000100" cy="71435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V4</a:t>
            </a:r>
          </a:p>
          <a:p>
            <a:pPr algn="ctr"/>
            <a:r>
              <a:rPr lang="nl-NL" dirty="0" err="1">
                <a:solidFill>
                  <a:schemeClr val="tx1"/>
                </a:solidFill>
              </a:rPr>
              <a:t>Stg&amp;Ver</a:t>
            </a:r>
            <a:endParaRPr lang="nl-NL" dirty="0">
              <a:solidFill>
                <a:schemeClr val="tx1"/>
              </a:solidFill>
            </a:endParaRPr>
          </a:p>
        </p:txBody>
      </p:sp>
      <p:graphicFrame>
        <p:nvGraphicFramePr>
          <p:cNvPr id="6" name="Tabel 5"/>
          <p:cNvGraphicFramePr>
            <a:graphicFrameLocks noGrp="1"/>
          </p:cNvGraphicFramePr>
          <p:nvPr/>
        </p:nvGraphicFramePr>
        <p:xfrm>
          <a:off x="1691682" y="2777336"/>
          <a:ext cx="6696742" cy="2595880"/>
        </p:xfrm>
        <a:graphic>
          <a:graphicData uri="http://schemas.openxmlformats.org/drawingml/2006/table">
            <a:tbl>
              <a:tblPr firstRow="1" bandRow="1">
                <a:tableStyleId>{5940675A-B579-460E-94D1-54222C63F5DA}</a:tableStyleId>
              </a:tblPr>
              <a:tblGrid>
                <a:gridCol w="4176462"/>
                <a:gridCol w="648072"/>
                <a:gridCol w="648072"/>
                <a:gridCol w="648072"/>
                <a:gridCol w="576064"/>
              </a:tblGrid>
              <a:tr h="370840">
                <a:tc gridSpan="5">
                  <a:txBody>
                    <a:bodyPr/>
                    <a:lstStyle/>
                    <a:p>
                      <a:pPr algn="ctr"/>
                      <a:r>
                        <a:rPr lang="nl-NL" dirty="0" smtClean="0"/>
                        <a:t>Liquiditeitsbegroting</a:t>
                      </a:r>
                      <a:endParaRPr lang="nl-NL" dirty="0"/>
                    </a:p>
                  </a:txBody>
                  <a:tcPr/>
                </a:tc>
                <a:tc hMerge="1">
                  <a:txBody>
                    <a:bodyPr/>
                    <a:lstStyle/>
                    <a:p>
                      <a:endParaRPr lang="nl-NL" dirty="0"/>
                    </a:p>
                  </a:txBody>
                  <a:tcPr/>
                </a:tc>
                <a:tc hMerge="1">
                  <a:txBody>
                    <a:bodyPr/>
                    <a:lstStyle/>
                    <a:p>
                      <a:endParaRPr lang="nl-NL" dirty="0"/>
                    </a:p>
                  </a:txBody>
                  <a:tcPr/>
                </a:tc>
                <a:tc hMerge="1">
                  <a:txBody>
                    <a:bodyPr/>
                    <a:lstStyle/>
                    <a:p>
                      <a:endParaRPr lang="nl-NL" dirty="0"/>
                    </a:p>
                  </a:txBody>
                  <a:tcPr/>
                </a:tc>
                <a:tc hMerge="1">
                  <a:txBody>
                    <a:bodyPr/>
                    <a:lstStyle/>
                    <a:p>
                      <a:endParaRPr lang="nl-NL" dirty="0"/>
                    </a:p>
                  </a:txBody>
                  <a:tcPr/>
                </a:tc>
              </a:tr>
              <a:tr h="370840">
                <a:tc>
                  <a:txBody>
                    <a:bodyPr/>
                    <a:lstStyle/>
                    <a:p>
                      <a:r>
                        <a:rPr lang="nl-NL" dirty="0" smtClean="0"/>
                        <a:t>Kwartalen</a:t>
                      </a:r>
                      <a:endParaRPr lang="nl-NL" dirty="0"/>
                    </a:p>
                  </a:txBody>
                  <a:tcPr/>
                </a:tc>
                <a:tc>
                  <a:txBody>
                    <a:bodyPr/>
                    <a:lstStyle/>
                    <a:p>
                      <a:r>
                        <a:rPr lang="nl-NL" dirty="0" smtClean="0"/>
                        <a:t>I</a:t>
                      </a:r>
                      <a:endParaRPr lang="nl-NL" dirty="0"/>
                    </a:p>
                  </a:txBody>
                  <a:tcPr/>
                </a:tc>
                <a:tc>
                  <a:txBody>
                    <a:bodyPr/>
                    <a:lstStyle/>
                    <a:p>
                      <a:r>
                        <a:rPr lang="nl-NL" dirty="0" smtClean="0"/>
                        <a:t>II</a:t>
                      </a:r>
                      <a:endParaRPr lang="nl-NL" dirty="0"/>
                    </a:p>
                  </a:txBody>
                  <a:tcPr/>
                </a:tc>
                <a:tc>
                  <a:txBody>
                    <a:bodyPr/>
                    <a:lstStyle/>
                    <a:p>
                      <a:r>
                        <a:rPr lang="nl-NL" dirty="0" smtClean="0"/>
                        <a:t>III</a:t>
                      </a:r>
                      <a:endParaRPr lang="nl-NL" dirty="0"/>
                    </a:p>
                  </a:txBody>
                  <a:tcPr/>
                </a:tc>
                <a:tc>
                  <a:txBody>
                    <a:bodyPr/>
                    <a:lstStyle/>
                    <a:p>
                      <a:r>
                        <a:rPr lang="nl-NL" dirty="0" smtClean="0"/>
                        <a:t>IV</a:t>
                      </a:r>
                      <a:endParaRPr lang="nl-NL" dirty="0"/>
                    </a:p>
                  </a:txBody>
                  <a:tcPr/>
                </a:tc>
              </a:tr>
              <a:tr h="370840">
                <a:tc>
                  <a:txBody>
                    <a:bodyPr/>
                    <a:lstStyle/>
                    <a:p>
                      <a:r>
                        <a:rPr lang="nl-NL" b="1" dirty="0" smtClean="0"/>
                        <a:t>Ontvangsten</a:t>
                      </a:r>
                      <a:endParaRPr lang="nl-NL" b="1" dirty="0"/>
                    </a:p>
                  </a:txBody>
                  <a:tcPr/>
                </a:tc>
                <a:tc>
                  <a:txBody>
                    <a:bodyPr/>
                    <a:lstStyle/>
                    <a:p>
                      <a:endParaRPr lang="nl-NL" dirty="0"/>
                    </a:p>
                  </a:txBody>
                  <a:tcPr/>
                </a:tc>
                <a:tc>
                  <a:txBody>
                    <a:bodyPr/>
                    <a:lstStyle/>
                    <a:p>
                      <a:endParaRPr lang="nl-NL" dirty="0"/>
                    </a:p>
                  </a:txBody>
                  <a:tcPr/>
                </a:tc>
                <a:tc>
                  <a:txBody>
                    <a:bodyPr/>
                    <a:lstStyle/>
                    <a:p>
                      <a:endParaRPr lang="nl-NL" dirty="0"/>
                    </a:p>
                  </a:txBody>
                  <a:tcPr/>
                </a:tc>
                <a:tc>
                  <a:txBody>
                    <a:bodyPr/>
                    <a:lstStyle/>
                    <a:p>
                      <a:endParaRPr lang="nl-NL" dirty="0"/>
                    </a:p>
                  </a:txBody>
                  <a:tcPr/>
                </a:tc>
              </a:tr>
              <a:tr h="370840">
                <a:tc>
                  <a:txBody>
                    <a:bodyPr/>
                    <a:lstStyle/>
                    <a:p>
                      <a:r>
                        <a:rPr lang="nl-NL" b="1" dirty="0" smtClean="0"/>
                        <a:t>Uitgaven</a:t>
                      </a:r>
                      <a:endParaRPr lang="nl-NL" b="1" dirty="0"/>
                    </a:p>
                  </a:txBody>
                  <a:tcPr/>
                </a:tc>
                <a:tc>
                  <a:txBody>
                    <a:bodyPr/>
                    <a:lstStyle/>
                    <a:p>
                      <a:endParaRPr lang="nl-NL" dirty="0"/>
                    </a:p>
                  </a:txBody>
                  <a:tcPr/>
                </a:tc>
                <a:tc>
                  <a:txBody>
                    <a:bodyPr/>
                    <a:lstStyle/>
                    <a:p>
                      <a:endParaRPr lang="nl-NL" dirty="0"/>
                    </a:p>
                  </a:txBody>
                  <a:tcPr/>
                </a:tc>
                <a:tc>
                  <a:txBody>
                    <a:bodyPr/>
                    <a:lstStyle/>
                    <a:p>
                      <a:endParaRPr lang="nl-NL" dirty="0"/>
                    </a:p>
                  </a:txBody>
                  <a:tcPr/>
                </a:tc>
                <a:tc>
                  <a:txBody>
                    <a:bodyPr/>
                    <a:lstStyle/>
                    <a:p>
                      <a:endParaRPr lang="nl-NL" dirty="0"/>
                    </a:p>
                  </a:txBody>
                  <a:tcPr/>
                </a:tc>
              </a:tr>
              <a:tr h="370840">
                <a:tc>
                  <a:txBody>
                    <a:bodyPr/>
                    <a:lstStyle/>
                    <a:p>
                      <a:r>
                        <a:rPr lang="nl-NL" dirty="0" smtClean="0"/>
                        <a:t>Ontvangsten – Uitgaven (</a:t>
                      </a:r>
                      <a:r>
                        <a:rPr lang="nl-NL" b="1" dirty="0" smtClean="0"/>
                        <a:t>saldo</a:t>
                      </a:r>
                      <a:r>
                        <a:rPr lang="nl-NL" dirty="0" smtClean="0"/>
                        <a:t>)</a:t>
                      </a:r>
                      <a:endParaRPr lang="nl-NL" dirty="0"/>
                    </a:p>
                  </a:txBody>
                  <a:tcPr/>
                </a:tc>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tr>
              <a:tr h="370840">
                <a:tc>
                  <a:txBody>
                    <a:bodyPr/>
                    <a:lstStyle/>
                    <a:p>
                      <a:r>
                        <a:rPr lang="nl-NL" dirty="0" smtClean="0"/>
                        <a:t>Stand liquide middelen begin kwartaal</a:t>
                      </a:r>
                      <a:endParaRPr lang="nl-NL" dirty="0"/>
                    </a:p>
                  </a:txBody>
                  <a:tcPr/>
                </a:tc>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tr>
              <a:tr h="370840">
                <a:tc>
                  <a:txBody>
                    <a:bodyPr/>
                    <a:lstStyle/>
                    <a:p>
                      <a:r>
                        <a:rPr lang="nl-NL" dirty="0" smtClean="0"/>
                        <a:t>Stand liquide middelen eind </a:t>
                      </a:r>
                      <a:r>
                        <a:rPr lang="nl-NL" dirty="0" err="1" smtClean="0"/>
                        <a:t>kwaartaal</a:t>
                      </a:r>
                      <a:endParaRPr lang="nl-NL" dirty="0"/>
                    </a:p>
                  </a:txBody>
                  <a:tcPr/>
                </a:tc>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dirty="0"/>
                    </a:p>
                  </a:txBody>
                  <a:tcPr/>
                </a:tc>
              </a:tr>
            </a:tbl>
          </a:graphicData>
        </a:graphic>
      </p:graphicFrame>
      <p:cxnSp>
        <p:nvCxnSpPr>
          <p:cNvPr id="8" name="Rechte verbindingslijn met pijl 7"/>
          <p:cNvCxnSpPr/>
          <p:nvPr/>
        </p:nvCxnSpPr>
        <p:spPr>
          <a:xfrm flipV="1">
            <a:off x="6171416" y="4797152"/>
            <a:ext cx="648072" cy="432048"/>
          </a:xfrm>
          <a:prstGeom prst="straightConnector1">
            <a:avLst/>
          </a:prstGeom>
          <a:ln w="254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9" name="Rechte verbindingslijn met pijl 8"/>
          <p:cNvCxnSpPr/>
          <p:nvPr/>
        </p:nvCxnSpPr>
        <p:spPr>
          <a:xfrm flipV="1">
            <a:off x="6830536" y="4797152"/>
            <a:ext cx="648072" cy="432048"/>
          </a:xfrm>
          <a:prstGeom prst="straightConnector1">
            <a:avLst/>
          </a:prstGeom>
          <a:ln w="254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0" name="Rechte verbindingslijn met pijl 9"/>
          <p:cNvCxnSpPr/>
          <p:nvPr/>
        </p:nvCxnSpPr>
        <p:spPr>
          <a:xfrm flipV="1">
            <a:off x="7493848" y="4797152"/>
            <a:ext cx="648072" cy="432048"/>
          </a:xfrm>
          <a:prstGeom prst="straightConnector1">
            <a:avLst/>
          </a:prstGeom>
          <a:ln w="254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anim calcmode="lin" valueType="num">
                                      <p:cBhvr additive="base">
                                        <p:cTn id="1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8" end="8"/>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additive="base">
                                        <p:cTn id="21" dur="500" fill="hold"/>
                                        <p:tgtEl>
                                          <p:spTgt spid="8"/>
                                        </p:tgtEl>
                                        <p:attrNameLst>
                                          <p:attrName>ppt_x</p:attrName>
                                        </p:attrNameLst>
                                      </p:cBhvr>
                                      <p:tavLst>
                                        <p:tav tm="0">
                                          <p:val>
                                            <p:strVal val="#ppt_x"/>
                                          </p:val>
                                        </p:tav>
                                        <p:tav tm="100000">
                                          <p:val>
                                            <p:strVal val="#ppt_x"/>
                                          </p:val>
                                        </p:tav>
                                      </p:tavLst>
                                    </p:anim>
                                    <p:anim calcmode="lin" valueType="num">
                                      <p:cBhvr additive="base">
                                        <p:cTn id="22" dur="500" fill="hold"/>
                                        <p:tgtEl>
                                          <p:spTgt spid="8"/>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10"/>
                                        </p:tgtEl>
                                        <p:attrNameLst>
                                          <p:attrName>style.visibility</p:attrName>
                                        </p:attrNameLst>
                                      </p:cBhvr>
                                      <p:to>
                                        <p:strVal val="visible"/>
                                      </p:to>
                                    </p:set>
                                    <p:anim calcmode="lin" valueType="num">
                                      <p:cBhvr additive="base">
                                        <p:cTn id="29" dur="500" fill="hold"/>
                                        <p:tgtEl>
                                          <p:spTgt spid="10"/>
                                        </p:tgtEl>
                                        <p:attrNameLst>
                                          <p:attrName>ppt_x</p:attrName>
                                        </p:attrNameLst>
                                      </p:cBhvr>
                                      <p:tavLst>
                                        <p:tav tm="0">
                                          <p:val>
                                            <p:strVal val="#ppt_x"/>
                                          </p:val>
                                        </p:tav>
                                        <p:tav tm="100000">
                                          <p:val>
                                            <p:strVal val="#ppt_x"/>
                                          </p:val>
                                        </p:tav>
                                      </p:tavLst>
                                    </p:anim>
                                    <p:anim calcmode="lin" valueType="num">
                                      <p:cBhvr additive="base">
                                        <p:cTn id="3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432560" y="359898"/>
            <a:ext cx="7406640" cy="1196894"/>
          </a:xfrm>
        </p:spPr>
        <p:txBody>
          <a:bodyPr>
            <a:normAutofit fontScale="90000"/>
          </a:bodyPr>
          <a:lstStyle/>
          <a:p>
            <a:r>
              <a:rPr lang="nl-NL" dirty="0" smtClean="0"/>
              <a:t>Hoofdstuk 3 Kasstelsel versus</a:t>
            </a:r>
            <a:br>
              <a:rPr lang="nl-NL" dirty="0" smtClean="0"/>
            </a:br>
            <a:r>
              <a:rPr lang="nl-NL" dirty="0" err="1" smtClean="0"/>
              <a:t>periodetoerekeningsstelsel</a:t>
            </a:r>
            <a:endParaRPr lang="nl-NL" dirty="0"/>
          </a:p>
        </p:txBody>
      </p:sp>
      <p:sp>
        <p:nvSpPr>
          <p:cNvPr id="3" name="Ondertitel 2"/>
          <p:cNvSpPr>
            <a:spLocks noGrp="1"/>
          </p:cNvSpPr>
          <p:nvPr>
            <p:ph type="subTitle" idx="1"/>
          </p:nvPr>
        </p:nvSpPr>
        <p:spPr>
          <a:xfrm>
            <a:off x="1259632" y="1628800"/>
            <a:ext cx="7579568" cy="4807436"/>
          </a:xfrm>
        </p:spPr>
        <p:txBody>
          <a:bodyPr>
            <a:normAutofit lnSpcReduction="10000"/>
          </a:bodyPr>
          <a:lstStyle/>
          <a:p>
            <a:r>
              <a:rPr lang="nl-NL" sz="2400" dirty="0" smtClean="0">
                <a:solidFill>
                  <a:srgbClr val="FF0000"/>
                </a:solidFill>
              </a:rPr>
              <a:t>Overzicht van ontvangsten en uitgaven: </a:t>
            </a:r>
            <a:r>
              <a:rPr lang="nl-NL" sz="2400" dirty="0" smtClean="0">
                <a:solidFill>
                  <a:schemeClr val="tx1"/>
                </a:solidFill>
              </a:rPr>
              <a:t>transacties die leiden tot een toe- of afname van de liquide middelen (kas + bank). = </a:t>
            </a:r>
            <a:r>
              <a:rPr lang="nl-NL" sz="2400" dirty="0" smtClean="0">
                <a:solidFill>
                  <a:srgbClr val="C00000"/>
                </a:solidFill>
              </a:rPr>
              <a:t>financiële verslaggeving op kasbasis (het kasstelsel is een </a:t>
            </a:r>
            <a:r>
              <a:rPr lang="nl-NL" sz="2400" u="sng" dirty="0" smtClean="0">
                <a:solidFill>
                  <a:srgbClr val="C00000"/>
                </a:solidFill>
              </a:rPr>
              <a:t>momentopname,</a:t>
            </a:r>
            <a:r>
              <a:rPr lang="nl-NL" sz="2400" dirty="0" smtClean="0">
                <a:solidFill>
                  <a:srgbClr val="C00000"/>
                </a:solidFill>
              </a:rPr>
              <a:t> het gaat om tijdstipgrootheden)</a:t>
            </a:r>
            <a:r>
              <a:rPr lang="nl-NL" sz="2400" dirty="0" smtClean="0">
                <a:solidFill>
                  <a:schemeClr val="tx1"/>
                </a:solidFill>
              </a:rPr>
              <a:t>.</a:t>
            </a:r>
          </a:p>
          <a:p>
            <a:endParaRPr lang="nl-NL" sz="2400" dirty="0" smtClean="0">
              <a:solidFill>
                <a:schemeClr val="tx1"/>
              </a:solidFill>
            </a:endParaRPr>
          </a:p>
          <a:p>
            <a:r>
              <a:rPr lang="nl-NL" sz="2400" dirty="0" smtClean="0">
                <a:solidFill>
                  <a:schemeClr val="tx1"/>
                </a:solidFill>
              </a:rPr>
              <a:t>Er zijn transacties die niet leiden tot een ontvangst of uitgave. Voorbeeld: afschrijvingen, achterstallige betalingen.</a:t>
            </a:r>
          </a:p>
          <a:p>
            <a:endParaRPr lang="nl-NL" sz="2400" dirty="0" smtClean="0">
              <a:solidFill>
                <a:schemeClr val="tx1"/>
              </a:solidFill>
            </a:endParaRPr>
          </a:p>
          <a:p>
            <a:r>
              <a:rPr lang="nl-NL" sz="2400" i="1" dirty="0" smtClean="0">
                <a:solidFill>
                  <a:schemeClr val="tx1"/>
                </a:solidFill>
              </a:rPr>
              <a:t>Voordeel</a:t>
            </a:r>
            <a:r>
              <a:rPr lang="nl-NL" sz="2400" dirty="0" smtClean="0">
                <a:solidFill>
                  <a:schemeClr val="tx1"/>
                </a:solidFill>
              </a:rPr>
              <a:t>: eenvoud van het stelsel.</a:t>
            </a:r>
          </a:p>
          <a:p>
            <a:r>
              <a:rPr lang="nl-NL" sz="2400" i="1" dirty="0" smtClean="0">
                <a:solidFill>
                  <a:schemeClr val="tx1"/>
                </a:solidFill>
              </a:rPr>
              <a:t>Nadeel</a:t>
            </a:r>
            <a:r>
              <a:rPr lang="nl-NL" sz="2400" dirty="0" smtClean="0">
                <a:solidFill>
                  <a:schemeClr val="tx1"/>
                </a:solidFill>
              </a:rPr>
              <a:t>: geen inzicht in de financiële situatie en vermogenspositie van de organisatie.</a:t>
            </a:r>
          </a:p>
          <a:p>
            <a:r>
              <a:rPr lang="nl-NL" sz="2400" dirty="0">
                <a:solidFill>
                  <a:srgbClr val="00B0F0"/>
                </a:solidFill>
              </a:rPr>
              <a:t>Opgave </a:t>
            </a:r>
            <a:r>
              <a:rPr lang="nl-NL" sz="2400" dirty="0" smtClean="0">
                <a:solidFill>
                  <a:srgbClr val="00B0F0"/>
                </a:solidFill>
              </a:rPr>
              <a:t>39 </a:t>
            </a:r>
            <a:r>
              <a:rPr lang="nl-NL" sz="2400" dirty="0">
                <a:solidFill>
                  <a:srgbClr val="00B0F0"/>
                </a:solidFill>
              </a:rPr>
              <a:t>t/m </a:t>
            </a:r>
            <a:r>
              <a:rPr lang="nl-NL" sz="2400" dirty="0" smtClean="0">
                <a:solidFill>
                  <a:srgbClr val="00B0F0"/>
                </a:solidFill>
              </a:rPr>
              <a:t>43</a:t>
            </a:r>
            <a:endParaRPr lang="nl-NL" sz="2400" dirty="0">
              <a:solidFill>
                <a:srgbClr val="00B0F0"/>
              </a:solidFill>
            </a:endParaRPr>
          </a:p>
        </p:txBody>
      </p:sp>
      <p:sp>
        <p:nvSpPr>
          <p:cNvPr id="4" name="Rechthoek 3"/>
          <p:cNvSpPr/>
          <p:nvPr/>
        </p:nvSpPr>
        <p:spPr>
          <a:xfrm>
            <a:off x="0" y="6143644"/>
            <a:ext cx="1000100" cy="71435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V4</a:t>
            </a:r>
          </a:p>
          <a:p>
            <a:pPr algn="ctr"/>
            <a:r>
              <a:rPr lang="nl-NL" dirty="0" err="1">
                <a:solidFill>
                  <a:schemeClr val="tx1"/>
                </a:solidFill>
              </a:rPr>
              <a:t>Stg&amp;Ver</a:t>
            </a:r>
            <a:endParaRPr lang="nl-NL" dirty="0">
              <a:solidFill>
                <a:schemeClr val="tx1"/>
              </a:solidFill>
            </a:endParaRPr>
          </a:p>
        </p:txBody>
      </p: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432560" y="359898"/>
            <a:ext cx="7406640" cy="1196894"/>
          </a:xfrm>
        </p:spPr>
        <p:txBody>
          <a:bodyPr>
            <a:normAutofit fontScale="90000"/>
          </a:bodyPr>
          <a:lstStyle/>
          <a:p>
            <a:r>
              <a:rPr lang="nl-NL" dirty="0" smtClean="0"/>
              <a:t>Hoofdstuk 3 Kasstelsel versus</a:t>
            </a:r>
            <a:br>
              <a:rPr lang="nl-NL" dirty="0" smtClean="0"/>
            </a:br>
            <a:r>
              <a:rPr lang="nl-NL" dirty="0" err="1" smtClean="0"/>
              <a:t>periodetoerekeningsstelsel</a:t>
            </a:r>
            <a:endParaRPr lang="nl-NL" dirty="0"/>
          </a:p>
        </p:txBody>
      </p:sp>
      <p:sp>
        <p:nvSpPr>
          <p:cNvPr id="3" name="Ondertitel 2"/>
          <p:cNvSpPr>
            <a:spLocks noGrp="1"/>
          </p:cNvSpPr>
          <p:nvPr>
            <p:ph type="subTitle" idx="1"/>
          </p:nvPr>
        </p:nvSpPr>
        <p:spPr>
          <a:xfrm>
            <a:off x="1259632" y="1628800"/>
            <a:ext cx="7579568" cy="4807436"/>
          </a:xfrm>
        </p:spPr>
        <p:txBody>
          <a:bodyPr>
            <a:normAutofit/>
          </a:bodyPr>
          <a:lstStyle/>
          <a:p>
            <a:r>
              <a:rPr lang="nl-NL" sz="2400" dirty="0" smtClean="0">
                <a:solidFill>
                  <a:srgbClr val="FF0000"/>
                </a:solidFill>
              </a:rPr>
              <a:t>Staat van baten en lasten: </a:t>
            </a:r>
            <a:r>
              <a:rPr lang="nl-NL" sz="2400" dirty="0" smtClean="0">
                <a:solidFill>
                  <a:schemeClr val="tx1"/>
                </a:solidFill>
              </a:rPr>
              <a:t>financiële feiten die betrekking hebben op een bepaalde periode. = </a:t>
            </a:r>
            <a:r>
              <a:rPr lang="nl-NL" sz="2400" dirty="0" smtClean="0">
                <a:solidFill>
                  <a:srgbClr val="C00000"/>
                </a:solidFill>
              </a:rPr>
              <a:t>feiten die men toerekent aan een bepaalde periode (</a:t>
            </a:r>
            <a:r>
              <a:rPr lang="nl-NL" sz="2400" dirty="0" err="1" smtClean="0">
                <a:solidFill>
                  <a:srgbClr val="C00000"/>
                </a:solidFill>
              </a:rPr>
              <a:t>periodetoerekeningsstelsel</a:t>
            </a:r>
            <a:r>
              <a:rPr lang="nl-NL" sz="2400" dirty="0" smtClean="0">
                <a:solidFill>
                  <a:srgbClr val="C00000"/>
                </a:solidFill>
              </a:rPr>
              <a:t>, het gaat om periodegrootheden)</a:t>
            </a:r>
            <a:r>
              <a:rPr lang="nl-NL" sz="2400" dirty="0" smtClean="0">
                <a:solidFill>
                  <a:schemeClr val="tx1"/>
                </a:solidFill>
              </a:rPr>
              <a:t>.</a:t>
            </a:r>
          </a:p>
          <a:p>
            <a:endParaRPr lang="nl-NL" sz="2400" dirty="0" smtClean="0">
              <a:solidFill>
                <a:schemeClr val="tx1"/>
              </a:solidFill>
            </a:endParaRPr>
          </a:p>
          <a:p>
            <a:r>
              <a:rPr lang="nl-NL" sz="2400" dirty="0" smtClean="0">
                <a:solidFill>
                  <a:schemeClr val="tx1"/>
                </a:solidFill>
              </a:rPr>
              <a:t>Baten = “opbrengsten”</a:t>
            </a:r>
          </a:p>
          <a:p>
            <a:r>
              <a:rPr lang="nl-NL" sz="2400" dirty="0" smtClean="0">
                <a:solidFill>
                  <a:schemeClr val="tx1"/>
                </a:solidFill>
              </a:rPr>
              <a:t>Lasten = “kosten”</a:t>
            </a:r>
          </a:p>
          <a:p>
            <a:endParaRPr lang="nl-NL" sz="2400" dirty="0" smtClean="0">
              <a:solidFill>
                <a:schemeClr val="tx1"/>
              </a:solidFill>
            </a:endParaRPr>
          </a:p>
          <a:p>
            <a:r>
              <a:rPr lang="nl-NL" sz="2400" dirty="0" smtClean="0">
                <a:solidFill>
                  <a:schemeClr val="tx1"/>
                </a:solidFill>
              </a:rPr>
              <a:t>Baten en lasten veranderen het eigen vermogen.</a:t>
            </a:r>
          </a:p>
          <a:p>
            <a:r>
              <a:rPr lang="nl-NL" sz="2400" dirty="0">
                <a:solidFill>
                  <a:srgbClr val="00B0F0"/>
                </a:solidFill>
              </a:rPr>
              <a:t>Opgave </a:t>
            </a:r>
            <a:r>
              <a:rPr lang="nl-NL" sz="2400" dirty="0" smtClean="0">
                <a:solidFill>
                  <a:srgbClr val="00B0F0"/>
                </a:solidFill>
              </a:rPr>
              <a:t>44 t/m 46</a:t>
            </a:r>
            <a:endParaRPr lang="nl-NL" sz="2400" dirty="0">
              <a:solidFill>
                <a:srgbClr val="00B0F0"/>
              </a:solidFill>
            </a:endParaRPr>
          </a:p>
        </p:txBody>
      </p:sp>
      <p:sp>
        <p:nvSpPr>
          <p:cNvPr id="4" name="Rechthoek 3"/>
          <p:cNvSpPr/>
          <p:nvPr/>
        </p:nvSpPr>
        <p:spPr>
          <a:xfrm>
            <a:off x="0" y="6143644"/>
            <a:ext cx="1000100" cy="71435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V4</a:t>
            </a:r>
          </a:p>
          <a:p>
            <a:pPr algn="ctr"/>
            <a:r>
              <a:rPr lang="nl-NL" dirty="0" err="1">
                <a:solidFill>
                  <a:schemeClr val="tx1"/>
                </a:solidFill>
              </a:rPr>
              <a:t>Stg&amp;Ver</a:t>
            </a:r>
            <a:endParaRPr lang="nl-NL" dirty="0">
              <a:solidFill>
                <a:schemeClr val="tx1"/>
              </a:solidFill>
            </a:endParaRPr>
          </a:p>
        </p:txBody>
      </p: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432560" y="359898"/>
            <a:ext cx="7406640" cy="1196894"/>
          </a:xfrm>
        </p:spPr>
        <p:txBody>
          <a:bodyPr>
            <a:normAutofit fontScale="90000"/>
          </a:bodyPr>
          <a:lstStyle/>
          <a:p>
            <a:r>
              <a:rPr lang="nl-NL" dirty="0" smtClean="0"/>
              <a:t>Hoofdstuk 3 Kasstelsel versus</a:t>
            </a:r>
            <a:br>
              <a:rPr lang="nl-NL" dirty="0" smtClean="0"/>
            </a:br>
            <a:r>
              <a:rPr lang="nl-NL" dirty="0" err="1" smtClean="0"/>
              <a:t>periodetoerekeningsstelsel</a:t>
            </a:r>
            <a:endParaRPr lang="nl-NL" dirty="0"/>
          </a:p>
        </p:txBody>
      </p:sp>
      <p:sp>
        <p:nvSpPr>
          <p:cNvPr id="3" name="Ondertitel 2"/>
          <p:cNvSpPr>
            <a:spLocks noGrp="1"/>
          </p:cNvSpPr>
          <p:nvPr>
            <p:ph type="subTitle" idx="1"/>
          </p:nvPr>
        </p:nvSpPr>
        <p:spPr>
          <a:xfrm>
            <a:off x="1259632" y="1628800"/>
            <a:ext cx="7579568" cy="4968552"/>
          </a:xfrm>
        </p:spPr>
        <p:txBody>
          <a:bodyPr>
            <a:normAutofit lnSpcReduction="10000"/>
          </a:bodyPr>
          <a:lstStyle/>
          <a:p>
            <a:r>
              <a:rPr lang="nl-NL" sz="2400" dirty="0" smtClean="0">
                <a:solidFill>
                  <a:srgbClr val="FF0000"/>
                </a:solidFill>
              </a:rPr>
              <a:t>Eigen Vermogen nieuw </a:t>
            </a:r>
            <a:r>
              <a:rPr lang="nl-NL" sz="2400" dirty="0" smtClean="0">
                <a:solidFill>
                  <a:schemeClr val="tx1"/>
                </a:solidFill>
              </a:rPr>
              <a:t>= </a:t>
            </a:r>
          </a:p>
          <a:p>
            <a:r>
              <a:rPr lang="nl-NL" sz="2400" dirty="0" smtClean="0">
                <a:solidFill>
                  <a:schemeClr val="tx1"/>
                </a:solidFill>
              </a:rPr>
              <a:t>EV oud +/- saldo Baten en Lasten</a:t>
            </a:r>
          </a:p>
          <a:p>
            <a:r>
              <a:rPr lang="nl-NL" sz="2400" dirty="0" smtClean="0">
                <a:solidFill>
                  <a:srgbClr val="FF0000"/>
                </a:solidFill>
              </a:rPr>
              <a:t>Liquide Middelen nieuw </a:t>
            </a:r>
            <a:r>
              <a:rPr lang="nl-NL" sz="2400" dirty="0" smtClean="0">
                <a:solidFill>
                  <a:schemeClr val="tx1"/>
                </a:solidFill>
              </a:rPr>
              <a:t>=</a:t>
            </a:r>
          </a:p>
          <a:p>
            <a:r>
              <a:rPr lang="nl-NL" sz="2400" dirty="0" smtClean="0">
                <a:solidFill>
                  <a:schemeClr val="tx1"/>
                </a:solidFill>
              </a:rPr>
              <a:t>Liquide Middelen oud +/- saldo Ontvangsten en Uitgaven</a:t>
            </a:r>
          </a:p>
          <a:p>
            <a:endParaRPr lang="nl-NL" sz="2400" dirty="0" smtClean="0">
              <a:solidFill>
                <a:schemeClr val="tx1"/>
              </a:solidFill>
            </a:endParaRPr>
          </a:p>
          <a:p>
            <a:r>
              <a:rPr lang="nl-NL" sz="2400" dirty="0" err="1" smtClean="0">
                <a:solidFill>
                  <a:srgbClr val="C00000"/>
                </a:solidFill>
              </a:rPr>
              <a:t>Periodetoerekeningsstelsel</a:t>
            </a:r>
            <a:r>
              <a:rPr lang="nl-NL" sz="2400" dirty="0" smtClean="0">
                <a:solidFill>
                  <a:schemeClr val="tx1"/>
                </a:solidFill>
              </a:rPr>
              <a:t>:</a:t>
            </a:r>
          </a:p>
          <a:p>
            <a:pPr>
              <a:buFontTx/>
              <a:buChar char="-"/>
              <a:tabLst>
                <a:tab pos="354013" algn="l"/>
              </a:tabLst>
            </a:pPr>
            <a:r>
              <a:rPr lang="nl-NL" sz="2400" dirty="0" smtClean="0">
                <a:solidFill>
                  <a:schemeClr val="tx1"/>
                </a:solidFill>
              </a:rPr>
              <a:t>	Onderscheid tussen baten en lasten enerzijds en 	ontvangsten en uitgaven anderzijds;</a:t>
            </a:r>
          </a:p>
          <a:p>
            <a:pPr>
              <a:buFontTx/>
              <a:buChar char="-"/>
              <a:tabLst>
                <a:tab pos="354013" algn="l"/>
              </a:tabLst>
            </a:pPr>
            <a:r>
              <a:rPr lang="nl-NL" sz="2400" dirty="0" smtClean="0">
                <a:solidFill>
                  <a:schemeClr val="tx1"/>
                </a:solidFill>
              </a:rPr>
              <a:t>	Baten en Lasten toerekenen aan de periode waarop ze 	betrekking hebben, ongeacht wanneer ze worden 	ontvangen of betaald.</a:t>
            </a:r>
          </a:p>
          <a:p>
            <a:pPr>
              <a:tabLst>
                <a:tab pos="354013" algn="l"/>
              </a:tabLst>
            </a:pPr>
            <a:r>
              <a:rPr lang="nl-NL" sz="2400" dirty="0">
                <a:solidFill>
                  <a:srgbClr val="00B0F0"/>
                </a:solidFill>
              </a:rPr>
              <a:t>Opgave </a:t>
            </a:r>
            <a:r>
              <a:rPr lang="nl-NL" sz="2400" dirty="0" smtClean="0">
                <a:solidFill>
                  <a:srgbClr val="00B0F0"/>
                </a:solidFill>
              </a:rPr>
              <a:t>47 </a:t>
            </a:r>
            <a:r>
              <a:rPr lang="nl-NL" sz="2400" dirty="0">
                <a:solidFill>
                  <a:srgbClr val="00B0F0"/>
                </a:solidFill>
              </a:rPr>
              <a:t>t/m </a:t>
            </a:r>
            <a:r>
              <a:rPr lang="nl-NL" sz="2400" dirty="0" smtClean="0">
                <a:solidFill>
                  <a:srgbClr val="00B0F0"/>
                </a:solidFill>
              </a:rPr>
              <a:t>50</a:t>
            </a:r>
            <a:endParaRPr lang="nl-NL" sz="2400" dirty="0">
              <a:solidFill>
                <a:srgbClr val="00B0F0"/>
              </a:solidFill>
            </a:endParaRPr>
          </a:p>
        </p:txBody>
      </p:sp>
      <p:sp>
        <p:nvSpPr>
          <p:cNvPr id="4" name="Rechthoek 3"/>
          <p:cNvSpPr/>
          <p:nvPr/>
        </p:nvSpPr>
        <p:spPr>
          <a:xfrm>
            <a:off x="0" y="6143644"/>
            <a:ext cx="1000100" cy="71435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V4</a:t>
            </a:r>
          </a:p>
          <a:p>
            <a:pPr algn="ctr"/>
            <a:r>
              <a:rPr lang="nl-NL" dirty="0" err="1">
                <a:solidFill>
                  <a:schemeClr val="tx1"/>
                </a:solidFill>
              </a:rPr>
              <a:t>Stg&amp;Ver</a:t>
            </a:r>
            <a:endParaRPr lang="nl-NL" dirty="0">
              <a:solidFill>
                <a:schemeClr val="tx1"/>
              </a:solidFill>
            </a:endParaRPr>
          </a:p>
        </p:txBody>
      </p: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additive="base">
                                        <p:cTn id="3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anim calcmode="lin" valueType="num">
                                      <p:cBhvr additive="base">
                                        <p:cTn id="4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432560" y="359898"/>
            <a:ext cx="7406640" cy="1196894"/>
          </a:xfrm>
        </p:spPr>
        <p:txBody>
          <a:bodyPr>
            <a:normAutofit fontScale="90000"/>
          </a:bodyPr>
          <a:lstStyle/>
          <a:p>
            <a:r>
              <a:rPr lang="nl-NL" dirty="0" smtClean="0"/>
              <a:t>Hoofdstuk 3 Kasstelsel versus</a:t>
            </a:r>
            <a:br>
              <a:rPr lang="nl-NL" dirty="0" smtClean="0"/>
            </a:br>
            <a:r>
              <a:rPr lang="nl-NL" dirty="0" err="1" smtClean="0"/>
              <a:t>periodetoerekeningsstelsel</a:t>
            </a:r>
            <a:endParaRPr lang="nl-NL" dirty="0"/>
          </a:p>
        </p:txBody>
      </p:sp>
      <p:sp>
        <p:nvSpPr>
          <p:cNvPr id="3" name="Ondertitel 2"/>
          <p:cNvSpPr>
            <a:spLocks noGrp="1"/>
          </p:cNvSpPr>
          <p:nvPr>
            <p:ph type="subTitle" idx="1"/>
          </p:nvPr>
        </p:nvSpPr>
        <p:spPr>
          <a:xfrm>
            <a:off x="1259632" y="1628800"/>
            <a:ext cx="7579568" cy="4968552"/>
          </a:xfrm>
        </p:spPr>
        <p:txBody>
          <a:bodyPr>
            <a:normAutofit/>
          </a:bodyPr>
          <a:lstStyle/>
          <a:p>
            <a:pPr>
              <a:tabLst>
                <a:tab pos="354013" algn="l"/>
              </a:tabLst>
            </a:pPr>
            <a:r>
              <a:rPr lang="nl-NL" sz="2400" b="1" dirty="0" smtClean="0">
                <a:solidFill>
                  <a:srgbClr val="FF0000"/>
                </a:solidFill>
              </a:rPr>
              <a:t>Contributiebaten</a:t>
            </a:r>
            <a:r>
              <a:rPr lang="nl-NL" sz="2400" dirty="0" smtClean="0">
                <a:solidFill>
                  <a:schemeClr val="tx1"/>
                </a:solidFill>
              </a:rPr>
              <a:t> (</a:t>
            </a:r>
            <a:r>
              <a:rPr lang="nl-NL" sz="1600" dirty="0" smtClean="0">
                <a:solidFill>
                  <a:schemeClr val="tx1"/>
                </a:solidFill>
              </a:rPr>
              <a:t>2011</a:t>
            </a:r>
            <a:r>
              <a:rPr lang="nl-NL" sz="2400" dirty="0" smtClean="0">
                <a:solidFill>
                  <a:schemeClr val="tx1"/>
                </a:solidFill>
              </a:rPr>
              <a:t>) = contributieontvangsten (</a:t>
            </a:r>
            <a:r>
              <a:rPr lang="nl-NL" sz="1600" dirty="0" smtClean="0">
                <a:solidFill>
                  <a:srgbClr val="C00000"/>
                </a:solidFill>
              </a:rPr>
              <a:t>2011</a:t>
            </a:r>
            <a:r>
              <a:rPr lang="nl-NL" sz="2400" dirty="0" smtClean="0">
                <a:solidFill>
                  <a:schemeClr val="tx1"/>
                </a:solidFill>
              </a:rPr>
              <a:t>) </a:t>
            </a:r>
          </a:p>
          <a:p>
            <a:pPr>
              <a:tabLst>
                <a:tab pos="354013" algn="l"/>
              </a:tabLst>
            </a:pPr>
            <a:r>
              <a:rPr lang="nl-NL" sz="2400" dirty="0" smtClean="0">
                <a:solidFill>
                  <a:schemeClr val="tx1"/>
                </a:solidFill>
              </a:rPr>
              <a:t>- te vorderen contributie (</a:t>
            </a:r>
            <a:r>
              <a:rPr lang="nl-NL" sz="1600" dirty="0" smtClean="0">
                <a:solidFill>
                  <a:srgbClr val="C00000"/>
                </a:solidFill>
              </a:rPr>
              <a:t>van 2010 / beginbalans</a:t>
            </a:r>
            <a:r>
              <a:rPr lang="nl-NL" sz="2400" dirty="0" smtClean="0">
                <a:solidFill>
                  <a:schemeClr val="tx1"/>
                </a:solidFill>
              </a:rPr>
              <a:t>)</a:t>
            </a:r>
          </a:p>
          <a:p>
            <a:pPr>
              <a:tabLst>
                <a:tab pos="354013" algn="l"/>
              </a:tabLst>
            </a:pPr>
            <a:r>
              <a:rPr lang="nl-NL" sz="2400" dirty="0" smtClean="0">
                <a:solidFill>
                  <a:schemeClr val="tx1"/>
                </a:solidFill>
              </a:rPr>
              <a:t>+ te vorderen contributie (</a:t>
            </a:r>
            <a:r>
              <a:rPr lang="nl-NL" sz="1600" dirty="0" smtClean="0">
                <a:solidFill>
                  <a:srgbClr val="C00000"/>
                </a:solidFill>
              </a:rPr>
              <a:t>van 2011 / eindbalans</a:t>
            </a:r>
            <a:r>
              <a:rPr lang="nl-NL" sz="2400" dirty="0" smtClean="0">
                <a:solidFill>
                  <a:schemeClr val="tx1"/>
                </a:solidFill>
              </a:rPr>
              <a:t>)</a:t>
            </a:r>
          </a:p>
          <a:p>
            <a:pPr>
              <a:tabLst>
                <a:tab pos="354013" algn="l"/>
              </a:tabLst>
            </a:pPr>
            <a:r>
              <a:rPr lang="nl-NL" sz="2400" dirty="0" smtClean="0">
                <a:solidFill>
                  <a:schemeClr val="tx1"/>
                </a:solidFill>
              </a:rPr>
              <a:t>– vooruit ontvangen contributie (</a:t>
            </a:r>
            <a:r>
              <a:rPr lang="nl-NL" sz="1600" dirty="0" smtClean="0">
                <a:solidFill>
                  <a:srgbClr val="C00000"/>
                </a:solidFill>
              </a:rPr>
              <a:t>van 2012 in 2011 / eindbalans</a:t>
            </a:r>
            <a:r>
              <a:rPr lang="nl-NL" sz="2400" dirty="0" smtClean="0">
                <a:solidFill>
                  <a:schemeClr val="tx1"/>
                </a:solidFill>
              </a:rPr>
              <a:t>) </a:t>
            </a:r>
          </a:p>
          <a:p>
            <a:pPr>
              <a:tabLst>
                <a:tab pos="354013" algn="l"/>
              </a:tabLst>
            </a:pPr>
            <a:r>
              <a:rPr lang="nl-NL" sz="2400" dirty="0" smtClean="0">
                <a:solidFill>
                  <a:schemeClr val="tx1"/>
                </a:solidFill>
              </a:rPr>
              <a:t>+ vooruit ontvangen contributie (</a:t>
            </a:r>
            <a:r>
              <a:rPr lang="nl-NL" sz="1600" dirty="0" smtClean="0">
                <a:solidFill>
                  <a:srgbClr val="C00000"/>
                </a:solidFill>
              </a:rPr>
              <a:t>van 2011 in 2010 / beginbalans</a:t>
            </a:r>
            <a:r>
              <a:rPr lang="nl-NL" sz="2400" dirty="0" smtClean="0">
                <a:solidFill>
                  <a:schemeClr val="tx1"/>
                </a:solidFill>
              </a:rPr>
              <a:t>)</a:t>
            </a:r>
          </a:p>
          <a:p>
            <a:pPr>
              <a:tabLst>
                <a:tab pos="354013" algn="l"/>
              </a:tabLst>
            </a:pPr>
            <a:endParaRPr lang="nl-NL" sz="2400" dirty="0" smtClean="0">
              <a:solidFill>
                <a:schemeClr val="tx1"/>
              </a:solidFill>
            </a:endParaRPr>
          </a:p>
          <a:p>
            <a:pPr>
              <a:tabLst>
                <a:tab pos="354013" algn="l"/>
              </a:tabLst>
            </a:pPr>
            <a:r>
              <a:rPr lang="nl-NL" sz="2400" dirty="0" smtClean="0">
                <a:solidFill>
                  <a:srgbClr val="00B0F0"/>
                </a:solidFill>
              </a:rPr>
              <a:t>Opgave 51 t/m 78, D-toets 1/13</a:t>
            </a:r>
          </a:p>
        </p:txBody>
      </p:sp>
      <p:sp>
        <p:nvSpPr>
          <p:cNvPr id="4" name="Rechthoek 3"/>
          <p:cNvSpPr/>
          <p:nvPr/>
        </p:nvSpPr>
        <p:spPr>
          <a:xfrm>
            <a:off x="0" y="6143644"/>
            <a:ext cx="1000100" cy="71435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V4</a:t>
            </a:r>
          </a:p>
          <a:p>
            <a:pPr algn="ctr"/>
            <a:r>
              <a:rPr lang="nl-NL" dirty="0" err="1">
                <a:solidFill>
                  <a:schemeClr val="tx1"/>
                </a:solidFill>
              </a:rPr>
              <a:t>Stg&amp;Ver</a:t>
            </a:r>
            <a:endParaRPr lang="nl-NL" dirty="0">
              <a:solidFill>
                <a:schemeClr val="tx1"/>
              </a:solidFill>
            </a:endParaRPr>
          </a:p>
        </p:txBody>
      </p:sp>
    </p:spTree>
    <p:extLst>
      <p:ext uri="{BB962C8B-B14F-4D97-AF65-F5344CB8AC3E}">
        <p14:creationId xmlns:p14="http://schemas.microsoft.com/office/powerpoint/2010/main" xmlns="" val="4017495559"/>
      </p:ext>
    </p:extLst>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additive="base">
                                        <p:cTn id="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432560" y="359898"/>
            <a:ext cx="7406640" cy="783086"/>
          </a:xfrm>
        </p:spPr>
        <p:txBody>
          <a:bodyPr>
            <a:normAutofit fontScale="90000"/>
          </a:bodyPr>
          <a:lstStyle/>
          <a:p>
            <a:r>
              <a:rPr lang="nl-NL" dirty="0" smtClean="0"/>
              <a:t>Hoofdstuk 1 Stichting of Vereniging</a:t>
            </a:r>
            <a:endParaRPr lang="nl-NL" dirty="0"/>
          </a:p>
        </p:txBody>
      </p:sp>
      <p:sp>
        <p:nvSpPr>
          <p:cNvPr id="3" name="Ondertitel 2"/>
          <p:cNvSpPr>
            <a:spLocks noGrp="1"/>
          </p:cNvSpPr>
          <p:nvPr>
            <p:ph type="subTitle" idx="1"/>
          </p:nvPr>
        </p:nvSpPr>
        <p:spPr>
          <a:xfrm>
            <a:off x="1432560" y="1285860"/>
            <a:ext cx="7406640" cy="5214974"/>
          </a:xfrm>
        </p:spPr>
        <p:txBody>
          <a:bodyPr>
            <a:normAutofit/>
          </a:bodyPr>
          <a:lstStyle/>
          <a:p>
            <a:r>
              <a:rPr lang="nl-NL" sz="2400" dirty="0" smtClean="0">
                <a:solidFill>
                  <a:srgbClr val="FF0000"/>
                </a:solidFill>
              </a:rPr>
              <a:t>De stichting</a:t>
            </a:r>
          </a:p>
          <a:p>
            <a:pPr>
              <a:buFontTx/>
              <a:buChar char="-"/>
              <a:tabLst>
                <a:tab pos="354013" algn="l"/>
              </a:tabLst>
            </a:pPr>
            <a:r>
              <a:rPr lang="nl-NL" sz="2400" dirty="0" smtClean="0">
                <a:solidFill>
                  <a:schemeClr val="tx1"/>
                </a:solidFill>
              </a:rPr>
              <a:t>	Geen leden</a:t>
            </a:r>
          </a:p>
          <a:p>
            <a:pPr>
              <a:buFontTx/>
              <a:buChar char="-"/>
              <a:tabLst>
                <a:tab pos="354013" algn="l"/>
              </a:tabLst>
            </a:pPr>
            <a:r>
              <a:rPr lang="nl-NL" sz="2400" dirty="0" smtClean="0">
                <a:solidFill>
                  <a:schemeClr val="tx1"/>
                </a:solidFill>
              </a:rPr>
              <a:t>	Algemeen bestuur (benoemd zichzelf = coöptatie)</a:t>
            </a:r>
          </a:p>
          <a:p>
            <a:pPr>
              <a:buFontTx/>
              <a:buChar char="-"/>
              <a:tabLst>
                <a:tab pos="354013" algn="l"/>
              </a:tabLst>
            </a:pPr>
            <a:r>
              <a:rPr lang="nl-NL" sz="2400" dirty="0" smtClean="0">
                <a:solidFill>
                  <a:schemeClr val="tx1"/>
                </a:solidFill>
              </a:rPr>
              <a:t>	Dagelijks bestuur (niet verplicht)</a:t>
            </a:r>
          </a:p>
          <a:p>
            <a:pPr>
              <a:buFontTx/>
              <a:buChar char="-"/>
              <a:tabLst>
                <a:tab pos="354013" algn="l"/>
              </a:tabLst>
            </a:pPr>
            <a:r>
              <a:rPr lang="nl-NL" sz="2400" dirty="0" smtClean="0">
                <a:solidFill>
                  <a:schemeClr val="tx1"/>
                </a:solidFill>
              </a:rPr>
              <a:t>	Directie (kan)</a:t>
            </a:r>
          </a:p>
          <a:p>
            <a:pPr>
              <a:buFontTx/>
              <a:buChar char="-"/>
              <a:tabLst>
                <a:tab pos="354013" algn="l"/>
              </a:tabLst>
            </a:pPr>
            <a:r>
              <a:rPr lang="nl-NL" sz="2400" dirty="0" smtClean="0">
                <a:solidFill>
                  <a:schemeClr val="tx1"/>
                </a:solidFill>
              </a:rPr>
              <a:t>	Oprichting bij notariële akte</a:t>
            </a:r>
          </a:p>
          <a:p>
            <a:pPr>
              <a:buFontTx/>
              <a:buChar char="-"/>
              <a:tabLst>
                <a:tab pos="354013" algn="l"/>
              </a:tabLst>
            </a:pPr>
            <a:r>
              <a:rPr lang="nl-NL" sz="2400" dirty="0" smtClean="0">
                <a:solidFill>
                  <a:schemeClr val="tx1"/>
                </a:solidFill>
              </a:rPr>
              <a:t>	Inschrijving Kamer van Koophandel (KvK)</a:t>
            </a:r>
          </a:p>
        </p:txBody>
      </p:sp>
      <p:sp>
        <p:nvSpPr>
          <p:cNvPr id="4" name="Rechthoek 3"/>
          <p:cNvSpPr/>
          <p:nvPr/>
        </p:nvSpPr>
        <p:spPr>
          <a:xfrm>
            <a:off x="0" y="6143644"/>
            <a:ext cx="1000100" cy="71435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V</a:t>
            </a:r>
            <a:r>
              <a:rPr lang="nl-NL" dirty="0" smtClean="0">
                <a:solidFill>
                  <a:schemeClr val="tx1"/>
                </a:solidFill>
              </a:rPr>
              <a:t>4</a:t>
            </a:r>
          </a:p>
          <a:p>
            <a:pPr algn="ctr"/>
            <a:r>
              <a:rPr lang="nl-NL" dirty="0" err="1" smtClean="0">
                <a:solidFill>
                  <a:schemeClr val="tx1"/>
                </a:solidFill>
              </a:rPr>
              <a:t>Stg</a:t>
            </a:r>
            <a:r>
              <a:rPr lang="nl-NL" dirty="0" smtClean="0">
                <a:solidFill>
                  <a:schemeClr val="tx1"/>
                </a:solidFill>
              </a:rPr>
              <a:t>&amp;Ver</a:t>
            </a:r>
            <a:endParaRPr lang="nl-NL" dirty="0">
              <a:solidFill>
                <a:schemeClr val="tx1"/>
              </a:solidFill>
            </a:endParaRPr>
          </a:p>
        </p:txBody>
      </p:sp>
      <p:pic>
        <p:nvPicPr>
          <p:cNvPr id="1028" name="Picture 4" descr="http://data.boomerang.nl/m/mikevanos/image/stichting-jaap/s600/stichting-jaap.jpg"/>
          <p:cNvPicPr>
            <a:picLocks noChangeAspect="1" noChangeArrowheads="1"/>
          </p:cNvPicPr>
          <p:nvPr/>
        </p:nvPicPr>
        <p:blipFill>
          <a:blip r:embed="rId2" cstate="print"/>
          <a:srcRect/>
          <a:stretch>
            <a:fillRect/>
          </a:stretch>
        </p:blipFill>
        <p:spPr bwMode="auto">
          <a:xfrm>
            <a:off x="7308304" y="2924944"/>
            <a:ext cx="1547622" cy="2149475"/>
          </a:xfrm>
          <a:prstGeom prst="rect">
            <a:avLst/>
          </a:prstGeom>
          <a:noFill/>
        </p:spPr>
      </p:pic>
      <p:pic>
        <p:nvPicPr>
          <p:cNvPr id="1030" name="Picture 6" descr="http://www.stichting-duurzaamverder.nl/logo_stichting_duurzaam_ver.gif"/>
          <p:cNvPicPr>
            <a:picLocks noChangeAspect="1" noChangeArrowheads="1"/>
          </p:cNvPicPr>
          <p:nvPr/>
        </p:nvPicPr>
        <p:blipFill>
          <a:blip r:embed="rId3" cstate="print"/>
          <a:srcRect/>
          <a:stretch>
            <a:fillRect/>
          </a:stretch>
        </p:blipFill>
        <p:spPr bwMode="auto">
          <a:xfrm>
            <a:off x="6156176" y="5373216"/>
            <a:ext cx="2636292" cy="1256633"/>
          </a:xfrm>
          <a:prstGeom prst="rect">
            <a:avLst/>
          </a:prstGeom>
          <a:noFill/>
        </p:spPr>
      </p:pic>
      <p:pic>
        <p:nvPicPr>
          <p:cNvPr id="1032" name="Picture 8" descr="http://www.studiolaban.nl/wp-content/uploads/2010/05/logo-Stichting-Milieubelang.png"/>
          <p:cNvPicPr>
            <a:picLocks noChangeAspect="1" noChangeArrowheads="1"/>
          </p:cNvPicPr>
          <p:nvPr/>
        </p:nvPicPr>
        <p:blipFill>
          <a:blip r:embed="rId4" cstate="print"/>
          <a:srcRect/>
          <a:stretch>
            <a:fillRect/>
          </a:stretch>
        </p:blipFill>
        <p:spPr bwMode="auto">
          <a:xfrm>
            <a:off x="4499992" y="4293096"/>
            <a:ext cx="2348260" cy="1286899"/>
          </a:xfrm>
          <a:prstGeom prst="rect">
            <a:avLst/>
          </a:prstGeom>
          <a:noFill/>
        </p:spPr>
      </p:pic>
      <p:pic>
        <p:nvPicPr>
          <p:cNvPr id="1034" name="Picture 10" descr="http://www.fitbox.nl/images/uploads/hartstichting.jpg"/>
          <p:cNvPicPr>
            <a:picLocks noChangeAspect="1" noChangeArrowheads="1"/>
          </p:cNvPicPr>
          <p:nvPr/>
        </p:nvPicPr>
        <p:blipFill>
          <a:blip r:embed="rId5" cstate="print"/>
          <a:srcRect/>
          <a:stretch>
            <a:fillRect/>
          </a:stretch>
        </p:blipFill>
        <p:spPr bwMode="auto">
          <a:xfrm>
            <a:off x="4572000" y="5229200"/>
            <a:ext cx="1296144" cy="1436763"/>
          </a:xfrm>
          <a:prstGeom prst="rect">
            <a:avLst/>
          </a:prstGeom>
          <a:noFill/>
        </p:spPr>
      </p:pic>
      <p:pic>
        <p:nvPicPr>
          <p:cNvPr id="1036" name="Picture 12" descr="http://www.informatiegids.gouda.nl/bsk/org_image.asp?guid=466EA1EB-024B-4F18-83B3-C56D11E7F71F&amp;max_width=180"/>
          <p:cNvPicPr>
            <a:picLocks noChangeAspect="1" noChangeArrowheads="1"/>
          </p:cNvPicPr>
          <p:nvPr/>
        </p:nvPicPr>
        <p:blipFill>
          <a:blip r:embed="rId6" cstate="print"/>
          <a:srcRect/>
          <a:stretch>
            <a:fillRect/>
          </a:stretch>
        </p:blipFill>
        <p:spPr bwMode="auto">
          <a:xfrm>
            <a:off x="2123728" y="5733256"/>
            <a:ext cx="1638300" cy="866775"/>
          </a:xfrm>
          <a:prstGeom prst="rect">
            <a:avLst/>
          </a:prstGeom>
          <a:noFill/>
        </p:spPr>
      </p:pic>
      <p:pic>
        <p:nvPicPr>
          <p:cNvPr id="1040" name="Picture 16" descr="http://www.ektt-hermelijn.be/Portals/0/images/stichting_tegen_kanker.jpg"/>
          <p:cNvPicPr>
            <a:picLocks noChangeAspect="1" noChangeArrowheads="1"/>
          </p:cNvPicPr>
          <p:nvPr/>
        </p:nvPicPr>
        <p:blipFill>
          <a:blip r:embed="rId7" cstate="print"/>
          <a:srcRect/>
          <a:stretch>
            <a:fillRect/>
          </a:stretch>
        </p:blipFill>
        <p:spPr bwMode="auto">
          <a:xfrm>
            <a:off x="2267744" y="4437112"/>
            <a:ext cx="1270875" cy="1153145"/>
          </a:xfrm>
          <a:prstGeom prst="rect">
            <a:avLst/>
          </a:prstGeom>
          <a:noFill/>
        </p:spPr>
      </p:pic>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028"/>
                                        </p:tgtEl>
                                        <p:attrNameLst>
                                          <p:attrName>style.visibility</p:attrName>
                                        </p:attrNameLst>
                                      </p:cBhvr>
                                      <p:to>
                                        <p:strVal val="visible"/>
                                      </p:to>
                                    </p:set>
                                    <p:anim calcmode="lin" valueType="num">
                                      <p:cBhvr additive="base">
                                        <p:cTn id="11" dur="500" fill="hold"/>
                                        <p:tgtEl>
                                          <p:spTgt spid="1028"/>
                                        </p:tgtEl>
                                        <p:attrNameLst>
                                          <p:attrName>ppt_x</p:attrName>
                                        </p:attrNameLst>
                                      </p:cBhvr>
                                      <p:tavLst>
                                        <p:tav tm="0">
                                          <p:val>
                                            <p:strVal val="#ppt_x"/>
                                          </p:val>
                                        </p:tav>
                                        <p:tav tm="100000">
                                          <p:val>
                                            <p:strVal val="#ppt_x"/>
                                          </p:val>
                                        </p:tav>
                                      </p:tavLst>
                                    </p:anim>
                                    <p:anim calcmode="lin" valueType="num">
                                      <p:cBhvr additive="base">
                                        <p:cTn id="12" dur="500" fill="hold"/>
                                        <p:tgtEl>
                                          <p:spTgt spid="1028"/>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032"/>
                                        </p:tgtEl>
                                        <p:attrNameLst>
                                          <p:attrName>style.visibility</p:attrName>
                                        </p:attrNameLst>
                                      </p:cBhvr>
                                      <p:to>
                                        <p:strVal val="visible"/>
                                      </p:to>
                                    </p:set>
                                    <p:anim calcmode="lin" valueType="num">
                                      <p:cBhvr additive="base">
                                        <p:cTn id="15" dur="500" fill="hold"/>
                                        <p:tgtEl>
                                          <p:spTgt spid="1032"/>
                                        </p:tgtEl>
                                        <p:attrNameLst>
                                          <p:attrName>ppt_x</p:attrName>
                                        </p:attrNameLst>
                                      </p:cBhvr>
                                      <p:tavLst>
                                        <p:tav tm="0">
                                          <p:val>
                                            <p:strVal val="#ppt_x"/>
                                          </p:val>
                                        </p:tav>
                                        <p:tav tm="100000">
                                          <p:val>
                                            <p:strVal val="#ppt_x"/>
                                          </p:val>
                                        </p:tav>
                                      </p:tavLst>
                                    </p:anim>
                                    <p:anim calcmode="lin" valueType="num">
                                      <p:cBhvr additive="base">
                                        <p:cTn id="16" dur="500" fill="hold"/>
                                        <p:tgtEl>
                                          <p:spTgt spid="1032"/>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030"/>
                                        </p:tgtEl>
                                        <p:attrNameLst>
                                          <p:attrName>style.visibility</p:attrName>
                                        </p:attrNameLst>
                                      </p:cBhvr>
                                      <p:to>
                                        <p:strVal val="visible"/>
                                      </p:to>
                                    </p:set>
                                    <p:anim calcmode="lin" valueType="num">
                                      <p:cBhvr additive="base">
                                        <p:cTn id="19" dur="500" fill="hold"/>
                                        <p:tgtEl>
                                          <p:spTgt spid="1030"/>
                                        </p:tgtEl>
                                        <p:attrNameLst>
                                          <p:attrName>ppt_x</p:attrName>
                                        </p:attrNameLst>
                                      </p:cBhvr>
                                      <p:tavLst>
                                        <p:tav tm="0">
                                          <p:val>
                                            <p:strVal val="#ppt_x"/>
                                          </p:val>
                                        </p:tav>
                                        <p:tav tm="100000">
                                          <p:val>
                                            <p:strVal val="#ppt_x"/>
                                          </p:val>
                                        </p:tav>
                                      </p:tavLst>
                                    </p:anim>
                                    <p:anim calcmode="lin" valueType="num">
                                      <p:cBhvr additive="base">
                                        <p:cTn id="20" dur="500" fill="hold"/>
                                        <p:tgtEl>
                                          <p:spTgt spid="1030"/>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034"/>
                                        </p:tgtEl>
                                        <p:attrNameLst>
                                          <p:attrName>style.visibility</p:attrName>
                                        </p:attrNameLst>
                                      </p:cBhvr>
                                      <p:to>
                                        <p:strVal val="visible"/>
                                      </p:to>
                                    </p:set>
                                    <p:anim calcmode="lin" valueType="num">
                                      <p:cBhvr additive="base">
                                        <p:cTn id="23" dur="500" fill="hold"/>
                                        <p:tgtEl>
                                          <p:spTgt spid="1034"/>
                                        </p:tgtEl>
                                        <p:attrNameLst>
                                          <p:attrName>ppt_x</p:attrName>
                                        </p:attrNameLst>
                                      </p:cBhvr>
                                      <p:tavLst>
                                        <p:tav tm="0">
                                          <p:val>
                                            <p:strVal val="#ppt_x"/>
                                          </p:val>
                                        </p:tav>
                                        <p:tav tm="100000">
                                          <p:val>
                                            <p:strVal val="#ppt_x"/>
                                          </p:val>
                                        </p:tav>
                                      </p:tavLst>
                                    </p:anim>
                                    <p:anim calcmode="lin" valueType="num">
                                      <p:cBhvr additive="base">
                                        <p:cTn id="24" dur="500" fill="hold"/>
                                        <p:tgtEl>
                                          <p:spTgt spid="1034"/>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036"/>
                                        </p:tgtEl>
                                        <p:attrNameLst>
                                          <p:attrName>style.visibility</p:attrName>
                                        </p:attrNameLst>
                                      </p:cBhvr>
                                      <p:to>
                                        <p:strVal val="visible"/>
                                      </p:to>
                                    </p:set>
                                    <p:anim calcmode="lin" valueType="num">
                                      <p:cBhvr additive="base">
                                        <p:cTn id="27" dur="500" fill="hold"/>
                                        <p:tgtEl>
                                          <p:spTgt spid="1036"/>
                                        </p:tgtEl>
                                        <p:attrNameLst>
                                          <p:attrName>ppt_x</p:attrName>
                                        </p:attrNameLst>
                                      </p:cBhvr>
                                      <p:tavLst>
                                        <p:tav tm="0">
                                          <p:val>
                                            <p:strVal val="#ppt_x"/>
                                          </p:val>
                                        </p:tav>
                                        <p:tav tm="100000">
                                          <p:val>
                                            <p:strVal val="#ppt_x"/>
                                          </p:val>
                                        </p:tav>
                                      </p:tavLst>
                                    </p:anim>
                                    <p:anim calcmode="lin" valueType="num">
                                      <p:cBhvr additive="base">
                                        <p:cTn id="28" dur="500" fill="hold"/>
                                        <p:tgtEl>
                                          <p:spTgt spid="1036"/>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040"/>
                                        </p:tgtEl>
                                        <p:attrNameLst>
                                          <p:attrName>style.visibility</p:attrName>
                                        </p:attrNameLst>
                                      </p:cBhvr>
                                      <p:to>
                                        <p:strVal val="visible"/>
                                      </p:to>
                                    </p:set>
                                    <p:anim calcmode="lin" valueType="num">
                                      <p:cBhvr additive="base">
                                        <p:cTn id="31" dur="500" fill="hold"/>
                                        <p:tgtEl>
                                          <p:spTgt spid="1040"/>
                                        </p:tgtEl>
                                        <p:attrNameLst>
                                          <p:attrName>ppt_x</p:attrName>
                                        </p:attrNameLst>
                                      </p:cBhvr>
                                      <p:tavLst>
                                        <p:tav tm="0">
                                          <p:val>
                                            <p:strVal val="#ppt_x"/>
                                          </p:val>
                                        </p:tav>
                                        <p:tav tm="100000">
                                          <p:val>
                                            <p:strVal val="#ppt_x"/>
                                          </p:val>
                                        </p:tav>
                                      </p:tavLst>
                                    </p:anim>
                                    <p:anim calcmode="lin" valueType="num">
                                      <p:cBhvr additive="base">
                                        <p:cTn id="32" dur="500" fill="hold"/>
                                        <p:tgtEl>
                                          <p:spTgt spid="104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1" end="1"/>
                                            </p:txEl>
                                          </p:spTgt>
                                        </p:tgtEl>
                                        <p:attrNameLst>
                                          <p:attrName>style.visibility</p:attrName>
                                        </p:attrNameLst>
                                      </p:cBhvr>
                                      <p:to>
                                        <p:strVal val="visible"/>
                                      </p:to>
                                    </p:set>
                                    <p:anim calcmode="lin" valueType="num">
                                      <p:cBhvr additive="base">
                                        <p:cTn id="3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3">
                                            <p:txEl>
                                              <p:pRg st="2" end="2"/>
                                            </p:txEl>
                                          </p:spTgt>
                                        </p:tgtEl>
                                        <p:attrNameLst>
                                          <p:attrName>style.visibility</p:attrName>
                                        </p:attrNameLst>
                                      </p:cBhvr>
                                      <p:to>
                                        <p:strVal val="visible"/>
                                      </p:to>
                                    </p:set>
                                    <p:anim calcmode="lin" valueType="num">
                                      <p:cBhvr additive="base">
                                        <p:cTn id="4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3">
                                            <p:txEl>
                                              <p:pRg st="3" end="3"/>
                                            </p:txEl>
                                          </p:spTgt>
                                        </p:tgtEl>
                                        <p:attrNameLst>
                                          <p:attrName>style.visibility</p:attrName>
                                        </p:attrNameLst>
                                      </p:cBhvr>
                                      <p:to>
                                        <p:strVal val="visible"/>
                                      </p:to>
                                    </p:set>
                                    <p:anim calcmode="lin" valueType="num">
                                      <p:cBhvr additive="base">
                                        <p:cTn id="4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3">
                                            <p:txEl>
                                              <p:pRg st="4" end="4"/>
                                            </p:txEl>
                                          </p:spTgt>
                                        </p:tgtEl>
                                        <p:attrNameLst>
                                          <p:attrName>style.visibility</p:attrName>
                                        </p:attrNameLst>
                                      </p:cBhvr>
                                      <p:to>
                                        <p:strVal val="visible"/>
                                      </p:to>
                                    </p:set>
                                    <p:anim calcmode="lin" valueType="num">
                                      <p:cBhvr additive="base">
                                        <p:cTn id="4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3">
                                            <p:txEl>
                                              <p:pRg st="5" end="5"/>
                                            </p:txEl>
                                          </p:spTgt>
                                        </p:tgtEl>
                                        <p:attrNameLst>
                                          <p:attrName>style.visibility</p:attrName>
                                        </p:attrNameLst>
                                      </p:cBhvr>
                                      <p:to>
                                        <p:strVal val="visible"/>
                                      </p:to>
                                    </p:set>
                                    <p:anim calcmode="lin" valueType="num">
                                      <p:cBhvr additive="base">
                                        <p:cTn id="5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55" presetID="2" presetClass="entr" presetSubtype="4" fill="hold" nodeType="withEffect">
                                  <p:stCondLst>
                                    <p:cond delay="0"/>
                                  </p:stCondLst>
                                  <p:childTnLst>
                                    <p:set>
                                      <p:cBhvr>
                                        <p:cTn id="56" dur="1" fill="hold">
                                          <p:stCondLst>
                                            <p:cond delay="0"/>
                                          </p:stCondLst>
                                        </p:cTn>
                                        <p:tgtEl>
                                          <p:spTgt spid="3">
                                            <p:txEl>
                                              <p:pRg st="6" end="6"/>
                                            </p:txEl>
                                          </p:spTgt>
                                        </p:tgtEl>
                                        <p:attrNameLst>
                                          <p:attrName>style.visibility</p:attrName>
                                        </p:attrNameLst>
                                      </p:cBhvr>
                                      <p:to>
                                        <p:strVal val="visible"/>
                                      </p:to>
                                    </p:set>
                                    <p:anim calcmode="lin" valueType="num">
                                      <p:cBhvr additive="base">
                                        <p:cTn id="5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432560" y="359898"/>
            <a:ext cx="7406640" cy="783086"/>
          </a:xfrm>
        </p:spPr>
        <p:txBody>
          <a:bodyPr>
            <a:normAutofit fontScale="90000"/>
          </a:bodyPr>
          <a:lstStyle/>
          <a:p>
            <a:r>
              <a:rPr lang="nl-NL" dirty="0" smtClean="0"/>
              <a:t>Hoofdstuk 1 Stichting of Vereniging</a:t>
            </a:r>
            <a:endParaRPr lang="nl-NL" dirty="0"/>
          </a:p>
        </p:txBody>
      </p:sp>
      <p:sp>
        <p:nvSpPr>
          <p:cNvPr id="3" name="Ondertitel 2"/>
          <p:cNvSpPr>
            <a:spLocks noGrp="1"/>
          </p:cNvSpPr>
          <p:nvPr>
            <p:ph type="subTitle" idx="1"/>
          </p:nvPr>
        </p:nvSpPr>
        <p:spPr>
          <a:xfrm>
            <a:off x="1432560" y="1285860"/>
            <a:ext cx="7406640" cy="5214974"/>
          </a:xfrm>
        </p:spPr>
        <p:txBody>
          <a:bodyPr>
            <a:normAutofit/>
          </a:bodyPr>
          <a:lstStyle/>
          <a:p>
            <a:r>
              <a:rPr lang="nl-NL" sz="2400" dirty="0" smtClean="0">
                <a:solidFill>
                  <a:srgbClr val="FF0000"/>
                </a:solidFill>
              </a:rPr>
              <a:t>De vereniging</a:t>
            </a:r>
          </a:p>
          <a:p>
            <a:pPr>
              <a:buFontTx/>
              <a:buChar char="-"/>
              <a:tabLst>
                <a:tab pos="354013" algn="l"/>
              </a:tabLst>
            </a:pPr>
            <a:r>
              <a:rPr lang="nl-NL" sz="2400" dirty="0" smtClean="0">
                <a:solidFill>
                  <a:schemeClr val="tx1"/>
                </a:solidFill>
              </a:rPr>
              <a:t>	Wel leden (besluitvorming)</a:t>
            </a:r>
          </a:p>
          <a:p>
            <a:pPr>
              <a:buFontTx/>
              <a:buChar char="-"/>
              <a:tabLst>
                <a:tab pos="354013" algn="l"/>
              </a:tabLst>
            </a:pPr>
            <a:r>
              <a:rPr lang="nl-NL" sz="2400" dirty="0" smtClean="0">
                <a:solidFill>
                  <a:schemeClr val="tx1"/>
                </a:solidFill>
              </a:rPr>
              <a:t>	Bestuur (gekozen door leden / dagelijkse leiding)</a:t>
            </a:r>
          </a:p>
          <a:p>
            <a:pPr>
              <a:buFontTx/>
              <a:buChar char="-"/>
              <a:tabLst>
                <a:tab pos="354013" algn="l"/>
              </a:tabLst>
            </a:pPr>
            <a:r>
              <a:rPr lang="nl-NL" sz="2400" dirty="0" smtClean="0">
                <a:solidFill>
                  <a:schemeClr val="tx1"/>
                </a:solidFill>
              </a:rPr>
              <a:t>	Directie (kan)</a:t>
            </a:r>
          </a:p>
          <a:p>
            <a:pPr>
              <a:buFontTx/>
              <a:buChar char="-"/>
              <a:tabLst>
                <a:tab pos="354013" algn="l"/>
              </a:tabLst>
            </a:pPr>
            <a:r>
              <a:rPr lang="nl-NL" sz="2400" dirty="0" smtClean="0">
                <a:solidFill>
                  <a:schemeClr val="tx1"/>
                </a:solidFill>
              </a:rPr>
              <a:t>	Algemene ledenvergadering (ALV) 1x per jaar 	(jaarvergadering)</a:t>
            </a:r>
          </a:p>
          <a:p>
            <a:pPr>
              <a:buFontTx/>
              <a:buChar char="-"/>
              <a:tabLst>
                <a:tab pos="354013" algn="l"/>
              </a:tabLst>
            </a:pPr>
            <a:r>
              <a:rPr lang="nl-NL" sz="2400" dirty="0" smtClean="0">
                <a:solidFill>
                  <a:schemeClr val="tx1"/>
                </a:solidFill>
              </a:rPr>
              <a:t>	Oprichting bij notariële akte</a:t>
            </a:r>
          </a:p>
          <a:p>
            <a:pPr>
              <a:buFontTx/>
              <a:buChar char="-"/>
              <a:tabLst>
                <a:tab pos="354013" algn="l"/>
              </a:tabLst>
            </a:pPr>
            <a:r>
              <a:rPr lang="nl-NL" sz="2400" dirty="0" smtClean="0">
                <a:solidFill>
                  <a:schemeClr val="tx1"/>
                </a:solidFill>
              </a:rPr>
              <a:t>	Inschrijving Kamer van Koophandel (KvK)</a:t>
            </a:r>
          </a:p>
        </p:txBody>
      </p:sp>
      <p:sp>
        <p:nvSpPr>
          <p:cNvPr id="4" name="Rechthoek 3"/>
          <p:cNvSpPr/>
          <p:nvPr/>
        </p:nvSpPr>
        <p:spPr>
          <a:xfrm>
            <a:off x="0" y="6143644"/>
            <a:ext cx="1000100" cy="71435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V</a:t>
            </a:r>
            <a:r>
              <a:rPr lang="nl-NL" dirty="0" smtClean="0">
                <a:solidFill>
                  <a:schemeClr val="tx1"/>
                </a:solidFill>
              </a:rPr>
              <a:t>4</a:t>
            </a:r>
          </a:p>
          <a:p>
            <a:pPr algn="ctr"/>
            <a:r>
              <a:rPr lang="nl-NL" dirty="0" err="1" smtClean="0">
                <a:solidFill>
                  <a:schemeClr val="tx1"/>
                </a:solidFill>
              </a:rPr>
              <a:t>Stg</a:t>
            </a:r>
            <a:r>
              <a:rPr lang="nl-NL" dirty="0" smtClean="0">
                <a:solidFill>
                  <a:schemeClr val="tx1"/>
                </a:solidFill>
              </a:rPr>
              <a:t>&amp;Ver</a:t>
            </a:r>
            <a:endParaRPr lang="nl-NL" dirty="0">
              <a:solidFill>
                <a:schemeClr val="tx1"/>
              </a:solidFill>
            </a:endParaRPr>
          </a:p>
        </p:txBody>
      </p:sp>
      <p:pic>
        <p:nvPicPr>
          <p:cNvPr id="17412" name="Picture 4" descr="Logo vereniging EHBO Geldrop"/>
          <p:cNvPicPr>
            <a:picLocks noChangeAspect="1" noChangeArrowheads="1"/>
          </p:cNvPicPr>
          <p:nvPr/>
        </p:nvPicPr>
        <p:blipFill>
          <a:blip r:embed="rId2" cstate="print"/>
          <a:srcRect/>
          <a:stretch>
            <a:fillRect/>
          </a:stretch>
        </p:blipFill>
        <p:spPr bwMode="auto">
          <a:xfrm>
            <a:off x="7020272" y="4725143"/>
            <a:ext cx="1944216" cy="1944217"/>
          </a:xfrm>
          <a:prstGeom prst="rect">
            <a:avLst/>
          </a:prstGeom>
          <a:noFill/>
        </p:spPr>
      </p:pic>
      <p:pic>
        <p:nvPicPr>
          <p:cNvPr id="17414" name="Picture 6" descr="http://www.ebcg.nl/images/Top_left.gif"/>
          <p:cNvPicPr>
            <a:picLocks noChangeAspect="1" noChangeArrowheads="1"/>
          </p:cNvPicPr>
          <p:nvPr/>
        </p:nvPicPr>
        <p:blipFill>
          <a:blip r:embed="rId3" cstate="print"/>
          <a:srcRect/>
          <a:stretch>
            <a:fillRect/>
          </a:stretch>
        </p:blipFill>
        <p:spPr bwMode="auto">
          <a:xfrm>
            <a:off x="1403648" y="4869160"/>
            <a:ext cx="1809750" cy="771525"/>
          </a:xfrm>
          <a:prstGeom prst="rect">
            <a:avLst/>
          </a:prstGeom>
          <a:noFill/>
        </p:spPr>
      </p:pic>
      <p:pic>
        <p:nvPicPr>
          <p:cNvPr id="17416" name="Picture 8" descr="BC_Geldrop_logo"/>
          <p:cNvPicPr>
            <a:picLocks noChangeAspect="1" noChangeArrowheads="1"/>
          </p:cNvPicPr>
          <p:nvPr/>
        </p:nvPicPr>
        <p:blipFill>
          <a:blip r:embed="rId4" cstate="print"/>
          <a:srcRect/>
          <a:stretch>
            <a:fillRect/>
          </a:stretch>
        </p:blipFill>
        <p:spPr bwMode="auto">
          <a:xfrm>
            <a:off x="7380312" y="3429000"/>
            <a:ext cx="1224136" cy="1224137"/>
          </a:xfrm>
          <a:prstGeom prst="rect">
            <a:avLst/>
          </a:prstGeom>
          <a:noFill/>
        </p:spPr>
      </p:pic>
      <p:pic>
        <p:nvPicPr>
          <p:cNvPr id="17419" name="Picture 11" descr="Vereniging Openbare"/>
          <p:cNvPicPr>
            <a:picLocks noChangeAspect="1" noChangeArrowheads="1"/>
          </p:cNvPicPr>
          <p:nvPr/>
        </p:nvPicPr>
        <p:blipFill>
          <a:blip r:embed="rId5" cstate="print"/>
          <a:srcRect/>
          <a:stretch>
            <a:fillRect/>
          </a:stretch>
        </p:blipFill>
        <p:spPr bwMode="auto">
          <a:xfrm>
            <a:off x="0" y="0"/>
            <a:ext cx="1619250" cy="171450"/>
          </a:xfrm>
          <a:prstGeom prst="rect">
            <a:avLst/>
          </a:prstGeom>
          <a:noFill/>
        </p:spPr>
      </p:pic>
      <p:pic>
        <p:nvPicPr>
          <p:cNvPr id="17424" name="Picture 16" descr="http://www.seeklogo.com/images/V/VV_Geldrop_AEK-logo-DD458A9FD1-seeklogo.com.gif"/>
          <p:cNvPicPr>
            <a:picLocks noChangeAspect="1" noChangeArrowheads="1"/>
          </p:cNvPicPr>
          <p:nvPr/>
        </p:nvPicPr>
        <p:blipFill>
          <a:blip r:embed="rId6" cstate="print"/>
          <a:srcRect/>
          <a:stretch>
            <a:fillRect/>
          </a:stretch>
        </p:blipFill>
        <p:spPr bwMode="auto">
          <a:xfrm>
            <a:off x="5364088" y="4813632"/>
            <a:ext cx="1905000" cy="1905000"/>
          </a:xfrm>
          <a:prstGeom prst="rect">
            <a:avLst/>
          </a:prstGeom>
          <a:noFill/>
        </p:spPr>
      </p:pic>
      <p:pic>
        <p:nvPicPr>
          <p:cNvPr id="17426" name="Picture 18" descr="http://www.mijnhockeyteam.nl/files/thumbs/clubs/9651-133x100.png"/>
          <p:cNvPicPr>
            <a:picLocks noChangeAspect="1" noChangeArrowheads="1"/>
          </p:cNvPicPr>
          <p:nvPr/>
        </p:nvPicPr>
        <p:blipFill>
          <a:blip r:embed="rId7" cstate="print"/>
          <a:srcRect/>
          <a:stretch>
            <a:fillRect/>
          </a:stretch>
        </p:blipFill>
        <p:spPr bwMode="auto">
          <a:xfrm>
            <a:off x="1619672" y="5949280"/>
            <a:ext cx="1266825" cy="590550"/>
          </a:xfrm>
          <a:prstGeom prst="rect">
            <a:avLst/>
          </a:prstGeom>
          <a:noFill/>
        </p:spPr>
      </p:pic>
      <p:pic>
        <p:nvPicPr>
          <p:cNvPr id="17428" name="Picture 20" descr="http://www.rksvheeze.nl/tableaux/images/structure/logo.png">
            <a:hlinkClick r:id="rId8"/>
          </p:cNvPr>
          <p:cNvPicPr>
            <a:picLocks noChangeAspect="1" noChangeArrowheads="1"/>
          </p:cNvPicPr>
          <p:nvPr/>
        </p:nvPicPr>
        <p:blipFill>
          <a:blip r:embed="rId9" cstate="print"/>
          <a:srcRect/>
          <a:stretch>
            <a:fillRect/>
          </a:stretch>
        </p:blipFill>
        <p:spPr bwMode="auto">
          <a:xfrm>
            <a:off x="3635896" y="4920952"/>
            <a:ext cx="1609725" cy="1676400"/>
          </a:xfrm>
          <a:prstGeom prst="rect">
            <a:avLst/>
          </a:prstGeom>
          <a:noFill/>
        </p:spPr>
      </p:pic>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7416"/>
                                        </p:tgtEl>
                                        <p:attrNameLst>
                                          <p:attrName>style.visibility</p:attrName>
                                        </p:attrNameLst>
                                      </p:cBhvr>
                                      <p:to>
                                        <p:strVal val="visible"/>
                                      </p:to>
                                    </p:set>
                                    <p:anim calcmode="lin" valueType="num">
                                      <p:cBhvr additive="base">
                                        <p:cTn id="11" dur="500" fill="hold"/>
                                        <p:tgtEl>
                                          <p:spTgt spid="17416"/>
                                        </p:tgtEl>
                                        <p:attrNameLst>
                                          <p:attrName>ppt_x</p:attrName>
                                        </p:attrNameLst>
                                      </p:cBhvr>
                                      <p:tavLst>
                                        <p:tav tm="0">
                                          <p:val>
                                            <p:strVal val="#ppt_x"/>
                                          </p:val>
                                        </p:tav>
                                        <p:tav tm="100000">
                                          <p:val>
                                            <p:strVal val="#ppt_x"/>
                                          </p:val>
                                        </p:tav>
                                      </p:tavLst>
                                    </p:anim>
                                    <p:anim calcmode="lin" valueType="num">
                                      <p:cBhvr additive="base">
                                        <p:cTn id="12" dur="500" fill="hold"/>
                                        <p:tgtEl>
                                          <p:spTgt spid="17416"/>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7414"/>
                                        </p:tgtEl>
                                        <p:attrNameLst>
                                          <p:attrName>style.visibility</p:attrName>
                                        </p:attrNameLst>
                                      </p:cBhvr>
                                      <p:to>
                                        <p:strVal val="visible"/>
                                      </p:to>
                                    </p:set>
                                    <p:anim calcmode="lin" valueType="num">
                                      <p:cBhvr additive="base">
                                        <p:cTn id="15" dur="500" fill="hold"/>
                                        <p:tgtEl>
                                          <p:spTgt spid="17414"/>
                                        </p:tgtEl>
                                        <p:attrNameLst>
                                          <p:attrName>ppt_x</p:attrName>
                                        </p:attrNameLst>
                                      </p:cBhvr>
                                      <p:tavLst>
                                        <p:tav tm="0">
                                          <p:val>
                                            <p:strVal val="#ppt_x"/>
                                          </p:val>
                                        </p:tav>
                                        <p:tav tm="100000">
                                          <p:val>
                                            <p:strVal val="#ppt_x"/>
                                          </p:val>
                                        </p:tav>
                                      </p:tavLst>
                                    </p:anim>
                                    <p:anim calcmode="lin" valueType="num">
                                      <p:cBhvr additive="base">
                                        <p:cTn id="16" dur="500" fill="hold"/>
                                        <p:tgtEl>
                                          <p:spTgt spid="17414"/>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7426"/>
                                        </p:tgtEl>
                                        <p:attrNameLst>
                                          <p:attrName>style.visibility</p:attrName>
                                        </p:attrNameLst>
                                      </p:cBhvr>
                                      <p:to>
                                        <p:strVal val="visible"/>
                                      </p:to>
                                    </p:set>
                                    <p:anim calcmode="lin" valueType="num">
                                      <p:cBhvr additive="base">
                                        <p:cTn id="19" dur="500" fill="hold"/>
                                        <p:tgtEl>
                                          <p:spTgt spid="17426"/>
                                        </p:tgtEl>
                                        <p:attrNameLst>
                                          <p:attrName>ppt_x</p:attrName>
                                        </p:attrNameLst>
                                      </p:cBhvr>
                                      <p:tavLst>
                                        <p:tav tm="0">
                                          <p:val>
                                            <p:strVal val="#ppt_x"/>
                                          </p:val>
                                        </p:tav>
                                        <p:tav tm="100000">
                                          <p:val>
                                            <p:strVal val="#ppt_x"/>
                                          </p:val>
                                        </p:tav>
                                      </p:tavLst>
                                    </p:anim>
                                    <p:anim calcmode="lin" valueType="num">
                                      <p:cBhvr additive="base">
                                        <p:cTn id="20" dur="500" fill="hold"/>
                                        <p:tgtEl>
                                          <p:spTgt spid="17426"/>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7428"/>
                                        </p:tgtEl>
                                        <p:attrNameLst>
                                          <p:attrName>style.visibility</p:attrName>
                                        </p:attrNameLst>
                                      </p:cBhvr>
                                      <p:to>
                                        <p:strVal val="visible"/>
                                      </p:to>
                                    </p:set>
                                    <p:anim calcmode="lin" valueType="num">
                                      <p:cBhvr additive="base">
                                        <p:cTn id="23" dur="500" fill="hold"/>
                                        <p:tgtEl>
                                          <p:spTgt spid="17428"/>
                                        </p:tgtEl>
                                        <p:attrNameLst>
                                          <p:attrName>ppt_x</p:attrName>
                                        </p:attrNameLst>
                                      </p:cBhvr>
                                      <p:tavLst>
                                        <p:tav tm="0">
                                          <p:val>
                                            <p:strVal val="#ppt_x"/>
                                          </p:val>
                                        </p:tav>
                                        <p:tav tm="100000">
                                          <p:val>
                                            <p:strVal val="#ppt_x"/>
                                          </p:val>
                                        </p:tav>
                                      </p:tavLst>
                                    </p:anim>
                                    <p:anim calcmode="lin" valueType="num">
                                      <p:cBhvr additive="base">
                                        <p:cTn id="24" dur="500" fill="hold"/>
                                        <p:tgtEl>
                                          <p:spTgt spid="17428"/>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7424"/>
                                        </p:tgtEl>
                                        <p:attrNameLst>
                                          <p:attrName>style.visibility</p:attrName>
                                        </p:attrNameLst>
                                      </p:cBhvr>
                                      <p:to>
                                        <p:strVal val="visible"/>
                                      </p:to>
                                    </p:set>
                                    <p:anim calcmode="lin" valueType="num">
                                      <p:cBhvr additive="base">
                                        <p:cTn id="27" dur="500" fill="hold"/>
                                        <p:tgtEl>
                                          <p:spTgt spid="17424"/>
                                        </p:tgtEl>
                                        <p:attrNameLst>
                                          <p:attrName>ppt_x</p:attrName>
                                        </p:attrNameLst>
                                      </p:cBhvr>
                                      <p:tavLst>
                                        <p:tav tm="0">
                                          <p:val>
                                            <p:strVal val="#ppt_x"/>
                                          </p:val>
                                        </p:tav>
                                        <p:tav tm="100000">
                                          <p:val>
                                            <p:strVal val="#ppt_x"/>
                                          </p:val>
                                        </p:tav>
                                      </p:tavLst>
                                    </p:anim>
                                    <p:anim calcmode="lin" valueType="num">
                                      <p:cBhvr additive="base">
                                        <p:cTn id="28" dur="500" fill="hold"/>
                                        <p:tgtEl>
                                          <p:spTgt spid="17424"/>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7412"/>
                                        </p:tgtEl>
                                        <p:attrNameLst>
                                          <p:attrName>style.visibility</p:attrName>
                                        </p:attrNameLst>
                                      </p:cBhvr>
                                      <p:to>
                                        <p:strVal val="visible"/>
                                      </p:to>
                                    </p:set>
                                    <p:anim calcmode="lin" valueType="num">
                                      <p:cBhvr additive="base">
                                        <p:cTn id="31" dur="500" fill="hold"/>
                                        <p:tgtEl>
                                          <p:spTgt spid="17412"/>
                                        </p:tgtEl>
                                        <p:attrNameLst>
                                          <p:attrName>ppt_x</p:attrName>
                                        </p:attrNameLst>
                                      </p:cBhvr>
                                      <p:tavLst>
                                        <p:tav tm="0">
                                          <p:val>
                                            <p:strVal val="#ppt_x"/>
                                          </p:val>
                                        </p:tav>
                                        <p:tav tm="100000">
                                          <p:val>
                                            <p:strVal val="#ppt_x"/>
                                          </p:val>
                                        </p:tav>
                                      </p:tavLst>
                                    </p:anim>
                                    <p:anim calcmode="lin" valueType="num">
                                      <p:cBhvr additive="base">
                                        <p:cTn id="32" dur="500" fill="hold"/>
                                        <p:tgtEl>
                                          <p:spTgt spid="1741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1" end="1"/>
                                            </p:txEl>
                                          </p:spTgt>
                                        </p:tgtEl>
                                        <p:attrNameLst>
                                          <p:attrName>style.visibility</p:attrName>
                                        </p:attrNameLst>
                                      </p:cBhvr>
                                      <p:to>
                                        <p:strVal val="visible"/>
                                      </p:to>
                                    </p:set>
                                    <p:anim calcmode="lin" valueType="num">
                                      <p:cBhvr additive="base">
                                        <p:cTn id="3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3">
                                            <p:txEl>
                                              <p:pRg st="2" end="2"/>
                                            </p:txEl>
                                          </p:spTgt>
                                        </p:tgtEl>
                                        <p:attrNameLst>
                                          <p:attrName>style.visibility</p:attrName>
                                        </p:attrNameLst>
                                      </p:cBhvr>
                                      <p:to>
                                        <p:strVal val="visible"/>
                                      </p:to>
                                    </p:set>
                                    <p:anim calcmode="lin" valueType="num">
                                      <p:cBhvr additive="base">
                                        <p:cTn id="4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3">
                                            <p:txEl>
                                              <p:pRg st="3" end="3"/>
                                            </p:txEl>
                                          </p:spTgt>
                                        </p:tgtEl>
                                        <p:attrNameLst>
                                          <p:attrName>style.visibility</p:attrName>
                                        </p:attrNameLst>
                                      </p:cBhvr>
                                      <p:to>
                                        <p:strVal val="visible"/>
                                      </p:to>
                                    </p:set>
                                    <p:anim calcmode="lin" valueType="num">
                                      <p:cBhvr additive="base">
                                        <p:cTn id="4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3">
                                            <p:txEl>
                                              <p:pRg st="4" end="4"/>
                                            </p:txEl>
                                          </p:spTgt>
                                        </p:tgtEl>
                                        <p:attrNameLst>
                                          <p:attrName>style.visibility</p:attrName>
                                        </p:attrNameLst>
                                      </p:cBhvr>
                                      <p:to>
                                        <p:strVal val="visible"/>
                                      </p:to>
                                    </p:set>
                                    <p:anim calcmode="lin" valueType="num">
                                      <p:cBhvr additive="base">
                                        <p:cTn id="4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3">
                                            <p:txEl>
                                              <p:pRg st="5" end="5"/>
                                            </p:txEl>
                                          </p:spTgt>
                                        </p:tgtEl>
                                        <p:attrNameLst>
                                          <p:attrName>style.visibility</p:attrName>
                                        </p:attrNameLst>
                                      </p:cBhvr>
                                      <p:to>
                                        <p:strVal val="visible"/>
                                      </p:to>
                                    </p:set>
                                    <p:anim calcmode="lin" valueType="num">
                                      <p:cBhvr additive="base">
                                        <p:cTn id="5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55" presetID="2" presetClass="entr" presetSubtype="4" fill="hold" nodeType="withEffect">
                                  <p:stCondLst>
                                    <p:cond delay="0"/>
                                  </p:stCondLst>
                                  <p:childTnLst>
                                    <p:set>
                                      <p:cBhvr>
                                        <p:cTn id="56" dur="1" fill="hold">
                                          <p:stCondLst>
                                            <p:cond delay="0"/>
                                          </p:stCondLst>
                                        </p:cTn>
                                        <p:tgtEl>
                                          <p:spTgt spid="3">
                                            <p:txEl>
                                              <p:pRg st="6" end="6"/>
                                            </p:txEl>
                                          </p:spTgt>
                                        </p:tgtEl>
                                        <p:attrNameLst>
                                          <p:attrName>style.visibility</p:attrName>
                                        </p:attrNameLst>
                                      </p:cBhvr>
                                      <p:to>
                                        <p:strVal val="visible"/>
                                      </p:to>
                                    </p:set>
                                    <p:anim calcmode="lin" valueType="num">
                                      <p:cBhvr additive="base">
                                        <p:cTn id="5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432560" y="359898"/>
            <a:ext cx="7406640" cy="783086"/>
          </a:xfrm>
        </p:spPr>
        <p:txBody>
          <a:bodyPr>
            <a:normAutofit fontScale="90000"/>
          </a:bodyPr>
          <a:lstStyle/>
          <a:p>
            <a:r>
              <a:rPr lang="nl-NL" dirty="0" smtClean="0"/>
              <a:t>Hoofdstuk 1 Stichting of Vereniging</a:t>
            </a:r>
            <a:endParaRPr lang="nl-NL" dirty="0"/>
          </a:p>
        </p:txBody>
      </p:sp>
      <p:sp>
        <p:nvSpPr>
          <p:cNvPr id="3" name="Ondertitel 2"/>
          <p:cNvSpPr>
            <a:spLocks noGrp="1"/>
          </p:cNvSpPr>
          <p:nvPr>
            <p:ph type="subTitle" idx="1"/>
          </p:nvPr>
        </p:nvSpPr>
        <p:spPr>
          <a:xfrm>
            <a:off x="1432560" y="1285860"/>
            <a:ext cx="7406640" cy="5214974"/>
          </a:xfrm>
        </p:spPr>
        <p:txBody>
          <a:bodyPr>
            <a:normAutofit/>
          </a:bodyPr>
          <a:lstStyle/>
          <a:p>
            <a:r>
              <a:rPr lang="nl-NL" sz="2400" dirty="0" smtClean="0">
                <a:solidFill>
                  <a:srgbClr val="FF0000"/>
                </a:solidFill>
              </a:rPr>
              <a:t>VVR</a:t>
            </a:r>
            <a:r>
              <a:rPr lang="nl-NL" sz="2400" dirty="0" smtClean="0">
                <a:solidFill>
                  <a:schemeClr val="tx1"/>
                </a:solidFill>
              </a:rPr>
              <a:t> = </a:t>
            </a:r>
            <a:r>
              <a:rPr lang="nl-NL" sz="2400" dirty="0" smtClean="0">
                <a:solidFill>
                  <a:srgbClr val="FF0000"/>
                </a:solidFill>
              </a:rPr>
              <a:t>vereniging met volledige rechtsbevoegdheid</a:t>
            </a:r>
            <a:r>
              <a:rPr lang="nl-NL" sz="2400" dirty="0" smtClean="0">
                <a:solidFill>
                  <a:schemeClr val="tx1"/>
                </a:solidFill>
              </a:rPr>
              <a:t>, d.w.z. statuten zijn opgenomen in een notariële akte (= formele vereniging). Verplichte inschrijving KvK.</a:t>
            </a:r>
          </a:p>
          <a:p>
            <a:endParaRPr lang="nl-NL" sz="2400" dirty="0" smtClean="0">
              <a:solidFill>
                <a:schemeClr val="tx1"/>
              </a:solidFill>
            </a:endParaRPr>
          </a:p>
          <a:p>
            <a:r>
              <a:rPr lang="nl-NL" sz="2400" dirty="0" smtClean="0">
                <a:solidFill>
                  <a:srgbClr val="FF0000"/>
                </a:solidFill>
              </a:rPr>
              <a:t>VBR</a:t>
            </a:r>
            <a:r>
              <a:rPr lang="nl-NL" sz="2400" dirty="0" smtClean="0">
                <a:solidFill>
                  <a:schemeClr val="tx1"/>
                </a:solidFill>
              </a:rPr>
              <a:t> = </a:t>
            </a:r>
            <a:r>
              <a:rPr lang="nl-NL" sz="2400" dirty="0" smtClean="0">
                <a:solidFill>
                  <a:srgbClr val="FF0000"/>
                </a:solidFill>
              </a:rPr>
              <a:t>vereniging met beperkte rechtsbevoegdheid</a:t>
            </a:r>
            <a:r>
              <a:rPr lang="nl-NL" sz="2400" dirty="0" smtClean="0">
                <a:solidFill>
                  <a:schemeClr val="tx1"/>
                </a:solidFill>
              </a:rPr>
              <a:t>, d.w.z. statuten zijn niet opgenomen in een notariële akte. Dit betekent dat bestuursleden hoofdelijk aansprakelijk zijn.</a:t>
            </a:r>
          </a:p>
          <a:p>
            <a:r>
              <a:rPr lang="nl-NL" sz="2400" dirty="0" smtClean="0">
                <a:solidFill>
                  <a:schemeClr val="tx1"/>
                </a:solidFill>
              </a:rPr>
              <a:t>(voorbeeld: buurtvereniging)</a:t>
            </a:r>
          </a:p>
          <a:p>
            <a:endParaRPr lang="nl-NL" sz="2400" dirty="0" smtClean="0">
              <a:solidFill>
                <a:schemeClr val="tx1"/>
              </a:solidFill>
            </a:endParaRPr>
          </a:p>
          <a:p>
            <a:endParaRPr lang="nl-NL" sz="2400" dirty="0" smtClean="0">
              <a:solidFill>
                <a:schemeClr val="tx1"/>
              </a:solidFill>
            </a:endParaRPr>
          </a:p>
          <a:p>
            <a:endParaRPr lang="nl-NL" sz="2400" dirty="0" smtClean="0">
              <a:solidFill>
                <a:schemeClr val="tx1"/>
              </a:solidFill>
            </a:endParaRPr>
          </a:p>
        </p:txBody>
      </p:sp>
      <p:sp>
        <p:nvSpPr>
          <p:cNvPr id="4" name="Rechthoek 3"/>
          <p:cNvSpPr/>
          <p:nvPr/>
        </p:nvSpPr>
        <p:spPr>
          <a:xfrm>
            <a:off x="0" y="6143644"/>
            <a:ext cx="1000100" cy="71435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V</a:t>
            </a:r>
            <a:r>
              <a:rPr lang="nl-NL" dirty="0" smtClean="0">
                <a:solidFill>
                  <a:schemeClr val="tx1"/>
                </a:solidFill>
              </a:rPr>
              <a:t>4</a:t>
            </a:r>
          </a:p>
          <a:p>
            <a:pPr algn="ctr"/>
            <a:r>
              <a:rPr lang="nl-NL" dirty="0" err="1" smtClean="0">
                <a:solidFill>
                  <a:schemeClr val="tx1"/>
                </a:solidFill>
              </a:rPr>
              <a:t>Stg</a:t>
            </a:r>
            <a:r>
              <a:rPr lang="nl-NL" dirty="0" smtClean="0">
                <a:solidFill>
                  <a:schemeClr val="tx1"/>
                </a:solidFill>
              </a:rPr>
              <a:t>&amp;Ver</a:t>
            </a:r>
            <a:endParaRPr lang="nl-NL" dirty="0">
              <a:solidFill>
                <a:schemeClr val="tx1"/>
              </a:solidFill>
            </a:endParaRPr>
          </a:p>
        </p:txBody>
      </p:sp>
      <p:pic>
        <p:nvPicPr>
          <p:cNvPr id="17419" name="Picture 11" descr="Vereniging Openbare"/>
          <p:cNvPicPr>
            <a:picLocks noChangeAspect="1" noChangeArrowheads="1"/>
          </p:cNvPicPr>
          <p:nvPr/>
        </p:nvPicPr>
        <p:blipFill>
          <a:blip r:embed="rId2" cstate="print"/>
          <a:srcRect/>
          <a:stretch>
            <a:fillRect/>
          </a:stretch>
        </p:blipFill>
        <p:spPr bwMode="auto">
          <a:xfrm>
            <a:off x="0" y="0"/>
            <a:ext cx="1619250" cy="171450"/>
          </a:xfrm>
          <a:prstGeom prst="rect">
            <a:avLst/>
          </a:prstGeom>
          <a:noFill/>
        </p:spPr>
      </p:pic>
      <p:pic>
        <p:nvPicPr>
          <p:cNvPr id="18440" name="Picture 8" descr="http://www.devierlingstraat.nl/media/logo.png"/>
          <p:cNvPicPr>
            <a:picLocks noChangeAspect="1" noChangeArrowheads="1"/>
          </p:cNvPicPr>
          <p:nvPr/>
        </p:nvPicPr>
        <p:blipFill>
          <a:blip r:embed="rId3" cstate="print"/>
          <a:srcRect/>
          <a:stretch>
            <a:fillRect/>
          </a:stretch>
        </p:blipFill>
        <p:spPr bwMode="auto">
          <a:xfrm>
            <a:off x="6516216" y="4365104"/>
            <a:ext cx="2021270" cy="1473721"/>
          </a:xfrm>
          <a:prstGeom prst="rect">
            <a:avLst/>
          </a:prstGeom>
          <a:noFill/>
        </p:spPr>
      </p:pic>
      <p:pic>
        <p:nvPicPr>
          <p:cNvPr id="18444" name="Picture 12" descr="http://www.jacobras.nl/preview/klavertje-drie-logo-showcase.jpg"/>
          <p:cNvPicPr>
            <a:picLocks noChangeAspect="1" noChangeArrowheads="1"/>
          </p:cNvPicPr>
          <p:nvPr/>
        </p:nvPicPr>
        <p:blipFill>
          <a:blip r:embed="rId4" cstate="print"/>
          <a:srcRect/>
          <a:stretch>
            <a:fillRect/>
          </a:stretch>
        </p:blipFill>
        <p:spPr bwMode="auto">
          <a:xfrm>
            <a:off x="4139952" y="4581128"/>
            <a:ext cx="2088232" cy="1044116"/>
          </a:xfrm>
          <a:prstGeom prst="rect">
            <a:avLst/>
          </a:prstGeom>
          <a:noFill/>
        </p:spPr>
      </p:pic>
      <p:pic>
        <p:nvPicPr>
          <p:cNvPr id="18446" name="Picture 14" descr="http://www.echo.nl/_upload/edition_48/media/250/D3259135-18DE-43B0-92BF-869BC5C0E1A5.jpg"/>
          <p:cNvPicPr>
            <a:picLocks noChangeAspect="1" noChangeArrowheads="1"/>
          </p:cNvPicPr>
          <p:nvPr/>
        </p:nvPicPr>
        <p:blipFill>
          <a:blip r:embed="rId5" cstate="print"/>
          <a:srcRect/>
          <a:stretch>
            <a:fillRect/>
          </a:stretch>
        </p:blipFill>
        <p:spPr bwMode="auto">
          <a:xfrm>
            <a:off x="1907704" y="4437112"/>
            <a:ext cx="1774441" cy="1263402"/>
          </a:xfrm>
          <a:prstGeom prst="rect">
            <a:avLst/>
          </a:prstGeom>
          <a:noFill/>
        </p:spPr>
      </p:pic>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18446"/>
                                        </p:tgtEl>
                                        <p:attrNameLst>
                                          <p:attrName>style.visibility</p:attrName>
                                        </p:attrNameLst>
                                      </p:cBhvr>
                                      <p:to>
                                        <p:strVal val="visible"/>
                                      </p:to>
                                    </p:set>
                                    <p:anim calcmode="lin" valueType="num">
                                      <p:cBhvr additive="base">
                                        <p:cTn id="21" dur="500" fill="hold"/>
                                        <p:tgtEl>
                                          <p:spTgt spid="18446"/>
                                        </p:tgtEl>
                                        <p:attrNameLst>
                                          <p:attrName>ppt_x</p:attrName>
                                        </p:attrNameLst>
                                      </p:cBhvr>
                                      <p:tavLst>
                                        <p:tav tm="0">
                                          <p:val>
                                            <p:strVal val="#ppt_x"/>
                                          </p:val>
                                        </p:tav>
                                        <p:tav tm="100000">
                                          <p:val>
                                            <p:strVal val="#ppt_x"/>
                                          </p:val>
                                        </p:tav>
                                      </p:tavLst>
                                    </p:anim>
                                    <p:anim calcmode="lin" valueType="num">
                                      <p:cBhvr additive="base">
                                        <p:cTn id="22" dur="500" fill="hold"/>
                                        <p:tgtEl>
                                          <p:spTgt spid="18446"/>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18444"/>
                                        </p:tgtEl>
                                        <p:attrNameLst>
                                          <p:attrName>style.visibility</p:attrName>
                                        </p:attrNameLst>
                                      </p:cBhvr>
                                      <p:to>
                                        <p:strVal val="visible"/>
                                      </p:to>
                                    </p:set>
                                    <p:anim calcmode="lin" valueType="num">
                                      <p:cBhvr additive="base">
                                        <p:cTn id="25" dur="500" fill="hold"/>
                                        <p:tgtEl>
                                          <p:spTgt spid="18444"/>
                                        </p:tgtEl>
                                        <p:attrNameLst>
                                          <p:attrName>ppt_x</p:attrName>
                                        </p:attrNameLst>
                                      </p:cBhvr>
                                      <p:tavLst>
                                        <p:tav tm="0">
                                          <p:val>
                                            <p:strVal val="#ppt_x"/>
                                          </p:val>
                                        </p:tav>
                                        <p:tav tm="100000">
                                          <p:val>
                                            <p:strVal val="#ppt_x"/>
                                          </p:val>
                                        </p:tav>
                                      </p:tavLst>
                                    </p:anim>
                                    <p:anim calcmode="lin" valueType="num">
                                      <p:cBhvr additive="base">
                                        <p:cTn id="26" dur="500" fill="hold"/>
                                        <p:tgtEl>
                                          <p:spTgt spid="18444"/>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18440"/>
                                        </p:tgtEl>
                                        <p:attrNameLst>
                                          <p:attrName>style.visibility</p:attrName>
                                        </p:attrNameLst>
                                      </p:cBhvr>
                                      <p:to>
                                        <p:strVal val="visible"/>
                                      </p:to>
                                    </p:set>
                                    <p:anim calcmode="lin" valueType="num">
                                      <p:cBhvr additive="base">
                                        <p:cTn id="29" dur="500" fill="hold"/>
                                        <p:tgtEl>
                                          <p:spTgt spid="18440"/>
                                        </p:tgtEl>
                                        <p:attrNameLst>
                                          <p:attrName>ppt_x</p:attrName>
                                        </p:attrNameLst>
                                      </p:cBhvr>
                                      <p:tavLst>
                                        <p:tav tm="0">
                                          <p:val>
                                            <p:strVal val="#ppt_x"/>
                                          </p:val>
                                        </p:tav>
                                        <p:tav tm="100000">
                                          <p:val>
                                            <p:strVal val="#ppt_x"/>
                                          </p:val>
                                        </p:tav>
                                      </p:tavLst>
                                    </p:anim>
                                    <p:anim calcmode="lin" valueType="num">
                                      <p:cBhvr additive="base">
                                        <p:cTn id="30" dur="500" fill="hold"/>
                                        <p:tgtEl>
                                          <p:spTgt spid="1844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432560" y="359898"/>
            <a:ext cx="7406640" cy="783086"/>
          </a:xfrm>
        </p:spPr>
        <p:txBody>
          <a:bodyPr>
            <a:normAutofit fontScale="90000"/>
          </a:bodyPr>
          <a:lstStyle/>
          <a:p>
            <a:r>
              <a:rPr lang="nl-NL" dirty="0" smtClean="0"/>
              <a:t>Hoofdstuk 1 Stichting of Vereniging</a:t>
            </a:r>
            <a:endParaRPr lang="nl-NL" dirty="0"/>
          </a:p>
        </p:txBody>
      </p:sp>
      <p:sp>
        <p:nvSpPr>
          <p:cNvPr id="3" name="Ondertitel 2"/>
          <p:cNvSpPr>
            <a:spLocks noGrp="1"/>
          </p:cNvSpPr>
          <p:nvPr>
            <p:ph type="subTitle" idx="1"/>
          </p:nvPr>
        </p:nvSpPr>
        <p:spPr>
          <a:xfrm>
            <a:off x="1432560" y="1285860"/>
            <a:ext cx="7406640" cy="5214974"/>
          </a:xfrm>
        </p:spPr>
        <p:txBody>
          <a:bodyPr>
            <a:normAutofit lnSpcReduction="10000"/>
          </a:bodyPr>
          <a:lstStyle/>
          <a:p>
            <a:r>
              <a:rPr lang="nl-NL" sz="2400" b="1" dirty="0" smtClean="0">
                <a:solidFill>
                  <a:srgbClr val="FF0000"/>
                </a:solidFill>
              </a:rPr>
              <a:t>Statuten</a:t>
            </a:r>
            <a:r>
              <a:rPr lang="nl-NL" sz="2400" dirty="0" smtClean="0">
                <a:solidFill>
                  <a:srgbClr val="FF0000"/>
                </a:solidFill>
              </a:rPr>
              <a:t> </a:t>
            </a:r>
            <a:r>
              <a:rPr lang="nl-NL" sz="2400" dirty="0" smtClean="0">
                <a:solidFill>
                  <a:schemeClr val="tx1"/>
                </a:solidFill>
              </a:rPr>
              <a:t>= grondregels van de stichting of vereniging. </a:t>
            </a:r>
          </a:p>
          <a:p>
            <a:r>
              <a:rPr lang="nl-NL" sz="2400" dirty="0"/>
              <a:t>In de statuten staan het doel en de belangrijkste regels van een stichting. Het is verplicht om de statuten bij een notaris te laten vastleggen.</a:t>
            </a:r>
            <a:endParaRPr lang="nl-NL" sz="2400" dirty="0" smtClean="0">
              <a:solidFill>
                <a:schemeClr val="tx1"/>
              </a:solidFill>
            </a:endParaRPr>
          </a:p>
          <a:p>
            <a:endParaRPr lang="nl-NL" sz="2400" dirty="0" smtClean="0">
              <a:solidFill>
                <a:schemeClr val="tx1"/>
              </a:solidFill>
            </a:endParaRPr>
          </a:p>
          <a:p>
            <a:r>
              <a:rPr lang="nl-NL" sz="2400" dirty="0"/>
              <a:t>De statuten moeten de volgende onderdelen bevatten:</a:t>
            </a:r>
          </a:p>
          <a:p>
            <a:r>
              <a:rPr lang="nl-NL" sz="2400" dirty="0" smtClean="0"/>
              <a:t>- de </a:t>
            </a:r>
            <a:r>
              <a:rPr lang="nl-NL" sz="2400" dirty="0"/>
              <a:t>naam van de stichting</a:t>
            </a:r>
          </a:p>
          <a:p>
            <a:r>
              <a:rPr lang="nl-NL" sz="2400" dirty="0" smtClean="0"/>
              <a:t>- de </a:t>
            </a:r>
            <a:r>
              <a:rPr lang="nl-NL" sz="2400" dirty="0"/>
              <a:t>vestigingsplaats</a:t>
            </a:r>
          </a:p>
          <a:p>
            <a:r>
              <a:rPr lang="nl-NL" sz="2400" dirty="0" smtClean="0"/>
              <a:t>- het </a:t>
            </a:r>
            <a:r>
              <a:rPr lang="nl-NL" sz="2400" dirty="0"/>
              <a:t>doel van de stichting;</a:t>
            </a:r>
          </a:p>
          <a:p>
            <a:r>
              <a:rPr lang="nl-NL" sz="2400" dirty="0" smtClean="0"/>
              <a:t>- hoe </a:t>
            </a:r>
            <a:r>
              <a:rPr lang="nl-NL" sz="2400" dirty="0"/>
              <a:t>bestuurders benoemd en ontslagen worden;</a:t>
            </a:r>
          </a:p>
          <a:p>
            <a:r>
              <a:rPr lang="nl-NL" sz="2400" dirty="0" smtClean="0"/>
              <a:t>- waar </a:t>
            </a:r>
            <a:r>
              <a:rPr lang="nl-NL" sz="2400" dirty="0"/>
              <a:t>het geld naartoe gaat als de vereniging of stichting </a:t>
            </a:r>
            <a:r>
              <a:rPr lang="nl-NL" sz="2400" dirty="0" smtClean="0"/>
              <a:t>wordt </a:t>
            </a:r>
            <a:r>
              <a:rPr lang="nl-NL" sz="2400" dirty="0"/>
              <a:t>opgeheven</a:t>
            </a:r>
            <a:r>
              <a:rPr lang="nl-NL" sz="2400" dirty="0" smtClean="0"/>
              <a:t>.</a:t>
            </a:r>
            <a:endParaRPr lang="nl-NL" sz="2400" dirty="0" smtClean="0">
              <a:solidFill>
                <a:schemeClr val="tx1"/>
              </a:solidFill>
            </a:endParaRPr>
          </a:p>
          <a:p>
            <a:r>
              <a:rPr lang="nl-NL" sz="2400" dirty="0" smtClean="0">
                <a:solidFill>
                  <a:srgbClr val="00B0F0"/>
                </a:solidFill>
              </a:rPr>
              <a:t>Opgave 1 t/m </a:t>
            </a:r>
            <a:r>
              <a:rPr lang="nl-NL" sz="2400" dirty="0">
                <a:solidFill>
                  <a:srgbClr val="00B0F0"/>
                </a:solidFill>
              </a:rPr>
              <a:t>7</a:t>
            </a:r>
            <a:endParaRPr lang="nl-NL" sz="2400" dirty="0" smtClean="0">
              <a:solidFill>
                <a:srgbClr val="00B0F0"/>
              </a:solidFill>
            </a:endParaRPr>
          </a:p>
        </p:txBody>
      </p:sp>
      <p:sp>
        <p:nvSpPr>
          <p:cNvPr id="4" name="Rechthoek 3"/>
          <p:cNvSpPr/>
          <p:nvPr/>
        </p:nvSpPr>
        <p:spPr>
          <a:xfrm>
            <a:off x="0" y="6143644"/>
            <a:ext cx="1000100" cy="71435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V</a:t>
            </a:r>
            <a:r>
              <a:rPr lang="nl-NL" dirty="0" smtClean="0">
                <a:solidFill>
                  <a:schemeClr val="tx1"/>
                </a:solidFill>
              </a:rPr>
              <a:t>4</a:t>
            </a:r>
          </a:p>
          <a:p>
            <a:pPr algn="ctr"/>
            <a:r>
              <a:rPr lang="nl-NL" dirty="0" err="1" smtClean="0">
                <a:solidFill>
                  <a:schemeClr val="tx1"/>
                </a:solidFill>
              </a:rPr>
              <a:t>Stg</a:t>
            </a:r>
            <a:r>
              <a:rPr lang="nl-NL" dirty="0" smtClean="0">
                <a:solidFill>
                  <a:schemeClr val="tx1"/>
                </a:solidFill>
              </a:rPr>
              <a:t>&amp;Ver</a:t>
            </a:r>
            <a:endParaRPr lang="nl-NL" dirty="0">
              <a:solidFill>
                <a:schemeClr val="tx1"/>
              </a:solidFill>
            </a:endParaRPr>
          </a:p>
        </p:txBody>
      </p:sp>
      <p:pic>
        <p:nvPicPr>
          <p:cNvPr id="17419" name="Picture 11" descr="Vereniging Openbare"/>
          <p:cNvPicPr>
            <a:picLocks noChangeAspect="1" noChangeArrowheads="1"/>
          </p:cNvPicPr>
          <p:nvPr/>
        </p:nvPicPr>
        <p:blipFill>
          <a:blip r:embed="rId2" cstate="print"/>
          <a:srcRect/>
          <a:stretch>
            <a:fillRect/>
          </a:stretch>
        </p:blipFill>
        <p:spPr bwMode="auto">
          <a:xfrm>
            <a:off x="0" y="0"/>
            <a:ext cx="1619250" cy="171450"/>
          </a:xfrm>
          <a:prstGeom prst="rect">
            <a:avLst/>
          </a:prstGeom>
          <a:noFill/>
        </p:spPr>
      </p:pic>
    </p:spTree>
    <p:extLst>
      <p:ext uri="{BB962C8B-B14F-4D97-AF65-F5344CB8AC3E}">
        <p14:creationId xmlns:p14="http://schemas.microsoft.com/office/powerpoint/2010/main" xmlns="" val="912255736"/>
      </p:ext>
    </p:extLst>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3">
                                            <p:txEl>
                                              <p:pRg st="9" end="9"/>
                                            </p:txEl>
                                          </p:spTgt>
                                        </p:tgtEl>
                                        <p:attrNameLst>
                                          <p:attrName>style.visibility</p:attrName>
                                        </p:attrNameLst>
                                      </p:cBhvr>
                                      <p:to>
                                        <p:strVal val="visible"/>
                                      </p:to>
                                    </p:set>
                                    <p:anim calcmode="lin" valueType="num">
                                      <p:cBhvr additive="base">
                                        <p:cTn id="5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432560" y="359898"/>
            <a:ext cx="7406640" cy="783086"/>
          </a:xfrm>
        </p:spPr>
        <p:txBody>
          <a:bodyPr>
            <a:normAutofit fontScale="90000"/>
          </a:bodyPr>
          <a:lstStyle/>
          <a:p>
            <a:r>
              <a:rPr lang="nl-NL" dirty="0" smtClean="0"/>
              <a:t>Hoofdstuk 1 Stichting of Vereniging</a:t>
            </a:r>
            <a:endParaRPr lang="nl-NL" dirty="0"/>
          </a:p>
        </p:txBody>
      </p:sp>
      <p:sp>
        <p:nvSpPr>
          <p:cNvPr id="3" name="Ondertitel 2"/>
          <p:cNvSpPr>
            <a:spLocks noGrp="1"/>
          </p:cNvSpPr>
          <p:nvPr>
            <p:ph type="subTitle" idx="1"/>
          </p:nvPr>
        </p:nvSpPr>
        <p:spPr>
          <a:xfrm>
            <a:off x="1432560" y="1285860"/>
            <a:ext cx="7406640" cy="5214974"/>
          </a:xfrm>
        </p:spPr>
        <p:txBody>
          <a:bodyPr>
            <a:normAutofit/>
          </a:bodyPr>
          <a:lstStyle/>
          <a:p>
            <a:r>
              <a:rPr lang="nl-NL" sz="2400" dirty="0" smtClean="0">
                <a:solidFill>
                  <a:schemeClr val="tx1"/>
                </a:solidFill>
              </a:rPr>
              <a:t>Financiering van een niet-commerciële organisatie:</a:t>
            </a:r>
          </a:p>
          <a:p>
            <a:r>
              <a:rPr lang="nl-NL" sz="2400" dirty="0" smtClean="0">
                <a:solidFill>
                  <a:srgbClr val="FF0000"/>
                </a:solidFill>
              </a:rPr>
              <a:t>Contributies, giften, bijdrage overheid (subsidie), sponsoring, gelden uit activiteiten (“winst”), leningen</a:t>
            </a:r>
          </a:p>
          <a:p>
            <a:endParaRPr lang="nl-NL" sz="2400" dirty="0" smtClean="0">
              <a:solidFill>
                <a:schemeClr val="tx1"/>
              </a:solidFill>
            </a:endParaRPr>
          </a:p>
          <a:p>
            <a:r>
              <a:rPr lang="nl-NL" sz="2400" dirty="0" smtClean="0">
                <a:solidFill>
                  <a:schemeClr val="tx1"/>
                </a:solidFill>
              </a:rPr>
              <a:t>Overheidsfinanciering:</a:t>
            </a:r>
          </a:p>
          <a:p>
            <a:r>
              <a:rPr lang="nl-NL" sz="2400" dirty="0" smtClean="0">
                <a:solidFill>
                  <a:srgbClr val="FF0000"/>
                </a:solidFill>
              </a:rPr>
              <a:t>Inputfinanciering</a:t>
            </a:r>
            <a:r>
              <a:rPr lang="nl-NL" sz="2400" dirty="0" smtClean="0">
                <a:solidFill>
                  <a:schemeClr val="tx1"/>
                </a:solidFill>
              </a:rPr>
              <a:t> = financiering </a:t>
            </a:r>
            <a:r>
              <a:rPr lang="nl-NL" sz="2400" dirty="0" err="1" smtClean="0">
                <a:solidFill>
                  <a:schemeClr val="tx1"/>
                </a:solidFill>
              </a:rPr>
              <a:t>o.b.v</a:t>
            </a:r>
            <a:r>
              <a:rPr lang="nl-NL" sz="2400" dirty="0" smtClean="0">
                <a:solidFill>
                  <a:schemeClr val="tx1"/>
                </a:solidFill>
              </a:rPr>
              <a:t>.  declaratie</a:t>
            </a:r>
          </a:p>
          <a:p>
            <a:r>
              <a:rPr lang="nl-NL" sz="2400" dirty="0" smtClean="0">
                <a:solidFill>
                  <a:srgbClr val="FF0000"/>
                </a:solidFill>
              </a:rPr>
              <a:t>Outputfinanciering</a:t>
            </a:r>
            <a:r>
              <a:rPr lang="nl-NL" sz="2400" dirty="0" smtClean="0">
                <a:solidFill>
                  <a:schemeClr val="tx1"/>
                </a:solidFill>
              </a:rPr>
              <a:t> = financiering </a:t>
            </a:r>
            <a:r>
              <a:rPr lang="nl-NL" sz="2400" dirty="0" err="1" smtClean="0">
                <a:solidFill>
                  <a:schemeClr val="tx1"/>
                </a:solidFill>
              </a:rPr>
              <a:t>o.b.v</a:t>
            </a:r>
            <a:r>
              <a:rPr lang="nl-NL" sz="2400" dirty="0" smtClean="0">
                <a:solidFill>
                  <a:schemeClr val="tx1"/>
                </a:solidFill>
              </a:rPr>
              <a:t>.  geleverde prestaties achteraf.</a:t>
            </a:r>
          </a:p>
          <a:p>
            <a:r>
              <a:rPr lang="nl-NL" sz="2400" dirty="0" smtClean="0">
                <a:solidFill>
                  <a:schemeClr val="tx1"/>
                </a:solidFill>
              </a:rPr>
              <a:t>Voorbeelden van outputfinanciering:</a:t>
            </a:r>
          </a:p>
          <a:p>
            <a:r>
              <a:rPr lang="nl-NL" sz="2400" dirty="0" smtClean="0">
                <a:solidFill>
                  <a:srgbClr val="C00000"/>
                </a:solidFill>
              </a:rPr>
              <a:t>Lumpsumfinanciering</a:t>
            </a:r>
            <a:r>
              <a:rPr lang="nl-NL" sz="2400" dirty="0" smtClean="0">
                <a:solidFill>
                  <a:schemeClr val="tx1"/>
                </a:solidFill>
              </a:rPr>
              <a:t> in het onderwijs: bedrag per leerling.</a:t>
            </a:r>
          </a:p>
          <a:p>
            <a:r>
              <a:rPr lang="nl-NL" sz="2400" dirty="0" smtClean="0">
                <a:solidFill>
                  <a:srgbClr val="C00000"/>
                </a:solidFill>
              </a:rPr>
              <a:t>Budgetfinanciering</a:t>
            </a:r>
            <a:r>
              <a:rPr lang="nl-NL" sz="2400" dirty="0" smtClean="0">
                <a:solidFill>
                  <a:schemeClr val="tx1"/>
                </a:solidFill>
              </a:rPr>
              <a:t> in de gezondheidszorg: men ontvangt een budget voor één jaar.</a:t>
            </a:r>
          </a:p>
          <a:p>
            <a:endParaRPr lang="nl-NL" sz="2400" dirty="0" smtClean="0">
              <a:solidFill>
                <a:schemeClr val="tx1"/>
              </a:solidFill>
            </a:endParaRPr>
          </a:p>
          <a:p>
            <a:endParaRPr lang="nl-NL" sz="2400" dirty="0" smtClean="0">
              <a:solidFill>
                <a:schemeClr val="tx1"/>
              </a:solidFill>
            </a:endParaRPr>
          </a:p>
        </p:txBody>
      </p:sp>
      <p:sp>
        <p:nvSpPr>
          <p:cNvPr id="4" name="Rechthoek 3"/>
          <p:cNvSpPr/>
          <p:nvPr/>
        </p:nvSpPr>
        <p:spPr>
          <a:xfrm>
            <a:off x="0" y="6143644"/>
            <a:ext cx="1000100" cy="71435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V</a:t>
            </a:r>
            <a:r>
              <a:rPr lang="nl-NL" dirty="0" smtClean="0">
                <a:solidFill>
                  <a:schemeClr val="tx1"/>
                </a:solidFill>
              </a:rPr>
              <a:t>4</a:t>
            </a:r>
          </a:p>
          <a:p>
            <a:pPr algn="ctr"/>
            <a:r>
              <a:rPr lang="nl-NL" dirty="0" err="1" smtClean="0">
                <a:solidFill>
                  <a:schemeClr val="tx1"/>
                </a:solidFill>
              </a:rPr>
              <a:t>Stg</a:t>
            </a:r>
            <a:r>
              <a:rPr lang="nl-NL" dirty="0" smtClean="0">
                <a:solidFill>
                  <a:schemeClr val="tx1"/>
                </a:solidFill>
              </a:rPr>
              <a:t>&amp;Ver</a:t>
            </a:r>
            <a:endParaRPr lang="nl-NL" dirty="0">
              <a:solidFill>
                <a:schemeClr val="tx1"/>
              </a:solidFill>
            </a:endParaRPr>
          </a:p>
        </p:txBody>
      </p:sp>
      <p:pic>
        <p:nvPicPr>
          <p:cNvPr id="17419" name="Picture 11" descr="Vereniging Openbare"/>
          <p:cNvPicPr>
            <a:picLocks noChangeAspect="1" noChangeArrowheads="1"/>
          </p:cNvPicPr>
          <p:nvPr/>
        </p:nvPicPr>
        <p:blipFill>
          <a:blip r:embed="rId2" cstate="print"/>
          <a:srcRect/>
          <a:stretch>
            <a:fillRect/>
          </a:stretch>
        </p:blipFill>
        <p:spPr bwMode="auto">
          <a:xfrm>
            <a:off x="0" y="0"/>
            <a:ext cx="1619250" cy="171450"/>
          </a:xfrm>
          <a:prstGeom prst="rect">
            <a:avLst/>
          </a:prstGeom>
          <a:noFill/>
        </p:spPr>
      </p:pic>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432560" y="359898"/>
            <a:ext cx="7406640" cy="783086"/>
          </a:xfrm>
        </p:spPr>
        <p:txBody>
          <a:bodyPr>
            <a:normAutofit fontScale="90000"/>
          </a:bodyPr>
          <a:lstStyle/>
          <a:p>
            <a:r>
              <a:rPr lang="nl-NL" dirty="0" smtClean="0"/>
              <a:t>Hoofdstuk 1 Stichting of Vereniging</a:t>
            </a:r>
            <a:endParaRPr lang="nl-NL" dirty="0"/>
          </a:p>
        </p:txBody>
      </p:sp>
      <p:sp>
        <p:nvSpPr>
          <p:cNvPr id="3" name="Ondertitel 2"/>
          <p:cNvSpPr>
            <a:spLocks noGrp="1"/>
          </p:cNvSpPr>
          <p:nvPr>
            <p:ph type="subTitle" idx="1"/>
          </p:nvPr>
        </p:nvSpPr>
        <p:spPr>
          <a:xfrm>
            <a:off x="1432560" y="1285860"/>
            <a:ext cx="7406640" cy="5214974"/>
          </a:xfrm>
        </p:spPr>
        <p:txBody>
          <a:bodyPr>
            <a:normAutofit lnSpcReduction="10000"/>
          </a:bodyPr>
          <a:lstStyle/>
          <a:p>
            <a:r>
              <a:rPr lang="nl-NL" sz="2400" dirty="0" smtClean="0">
                <a:solidFill>
                  <a:schemeClr val="tx1"/>
                </a:solidFill>
              </a:rPr>
              <a:t>Leasen </a:t>
            </a:r>
            <a:r>
              <a:rPr lang="nl-NL" sz="2000" dirty="0" smtClean="0">
                <a:solidFill>
                  <a:schemeClr val="tx1"/>
                </a:solidFill>
              </a:rPr>
              <a:t>(lees meer hierover op blz. 17 e.v.)</a:t>
            </a:r>
          </a:p>
          <a:p>
            <a:r>
              <a:rPr lang="nl-NL" sz="2400" dirty="0" smtClean="0">
                <a:solidFill>
                  <a:srgbClr val="FF0000"/>
                </a:solidFill>
              </a:rPr>
              <a:t>Operationele lease</a:t>
            </a:r>
            <a:r>
              <a:rPr lang="nl-NL" sz="2400" dirty="0" smtClean="0">
                <a:solidFill>
                  <a:schemeClr val="tx1"/>
                </a:solidFill>
              </a:rPr>
              <a:t>: lijkt op huren. Geleasede object blijft juridisch en economisch eigendom van de </a:t>
            </a:r>
            <a:r>
              <a:rPr lang="nl-NL" sz="2400" dirty="0" err="1" smtClean="0">
                <a:solidFill>
                  <a:schemeClr val="tx1"/>
                </a:solidFill>
              </a:rPr>
              <a:t>lessor</a:t>
            </a:r>
            <a:r>
              <a:rPr lang="nl-NL" sz="2400" dirty="0" smtClean="0">
                <a:solidFill>
                  <a:schemeClr val="tx1"/>
                </a:solidFill>
              </a:rPr>
              <a:t> (verhuurder). De </a:t>
            </a:r>
            <a:r>
              <a:rPr lang="nl-NL" sz="2400" dirty="0" err="1" smtClean="0">
                <a:solidFill>
                  <a:schemeClr val="tx1"/>
                </a:solidFill>
              </a:rPr>
              <a:t>lessor</a:t>
            </a:r>
            <a:r>
              <a:rPr lang="nl-NL" sz="2400" dirty="0" smtClean="0">
                <a:solidFill>
                  <a:schemeClr val="tx1"/>
                </a:solidFill>
              </a:rPr>
              <a:t> zorgt voor het onderhoud, vervanging, enz. Tussentijds opzegbaar. Geleasede object staat enkel op de balans van de </a:t>
            </a:r>
            <a:r>
              <a:rPr lang="nl-NL" sz="2400" dirty="0" err="1" smtClean="0">
                <a:solidFill>
                  <a:schemeClr val="tx1"/>
                </a:solidFill>
              </a:rPr>
              <a:t>lessor</a:t>
            </a:r>
            <a:r>
              <a:rPr lang="nl-NL" sz="2400" dirty="0" smtClean="0">
                <a:solidFill>
                  <a:schemeClr val="tx1"/>
                </a:solidFill>
              </a:rPr>
              <a:t>.</a:t>
            </a:r>
          </a:p>
          <a:p>
            <a:endParaRPr lang="nl-NL" sz="2400" dirty="0" smtClean="0">
              <a:solidFill>
                <a:schemeClr val="tx1"/>
              </a:solidFill>
            </a:endParaRPr>
          </a:p>
          <a:p>
            <a:r>
              <a:rPr lang="nl-NL" sz="2400" dirty="0" smtClean="0">
                <a:solidFill>
                  <a:srgbClr val="FF0000"/>
                </a:solidFill>
              </a:rPr>
              <a:t>Financial lease</a:t>
            </a:r>
            <a:r>
              <a:rPr lang="nl-NL" sz="2400" dirty="0" smtClean="0">
                <a:solidFill>
                  <a:schemeClr val="tx1"/>
                </a:solidFill>
              </a:rPr>
              <a:t>: lijkt op huurkoop. De </a:t>
            </a:r>
            <a:r>
              <a:rPr lang="nl-NL" sz="2400" dirty="0" err="1" smtClean="0">
                <a:solidFill>
                  <a:schemeClr val="tx1"/>
                </a:solidFill>
              </a:rPr>
              <a:t>lessee</a:t>
            </a:r>
            <a:r>
              <a:rPr lang="nl-NL" sz="2400" dirty="0" smtClean="0">
                <a:solidFill>
                  <a:schemeClr val="tx1"/>
                </a:solidFill>
              </a:rPr>
              <a:t> (huurder) heeft het economisch eigendom en zorgt voor onderhoud en draagt het risico van veroudering. De </a:t>
            </a:r>
            <a:r>
              <a:rPr lang="nl-NL" sz="2400" dirty="0" err="1" smtClean="0">
                <a:solidFill>
                  <a:schemeClr val="tx1"/>
                </a:solidFill>
              </a:rPr>
              <a:t>lessor</a:t>
            </a:r>
            <a:r>
              <a:rPr lang="nl-NL" sz="2400" dirty="0" smtClean="0">
                <a:solidFill>
                  <a:schemeClr val="tx1"/>
                </a:solidFill>
              </a:rPr>
              <a:t> (verhuurder) blijft juridisch eigenaar. Tussentijds niet opzegbaar. Na afloop leaseperiode kan de </a:t>
            </a:r>
            <a:r>
              <a:rPr lang="nl-NL" sz="2400" dirty="0" err="1" smtClean="0">
                <a:solidFill>
                  <a:schemeClr val="tx1"/>
                </a:solidFill>
              </a:rPr>
              <a:t>lessee</a:t>
            </a:r>
            <a:r>
              <a:rPr lang="nl-NL" sz="2400" dirty="0" smtClean="0">
                <a:solidFill>
                  <a:schemeClr val="tx1"/>
                </a:solidFill>
              </a:rPr>
              <a:t> kopen, contract verlengen of object teruggeven.</a:t>
            </a:r>
          </a:p>
          <a:p>
            <a:r>
              <a:rPr lang="nl-NL" sz="2400" dirty="0" smtClean="0">
                <a:solidFill>
                  <a:srgbClr val="00B0F0"/>
                </a:solidFill>
              </a:rPr>
              <a:t>Opdracht 8 t/m 11, D-toets 1/21</a:t>
            </a:r>
          </a:p>
          <a:p>
            <a:endParaRPr lang="nl-NL" sz="2400" dirty="0" smtClean="0">
              <a:solidFill>
                <a:schemeClr val="tx1"/>
              </a:solidFill>
            </a:endParaRPr>
          </a:p>
        </p:txBody>
      </p:sp>
      <p:sp>
        <p:nvSpPr>
          <p:cNvPr id="4" name="Rechthoek 3"/>
          <p:cNvSpPr/>
          <p:nvPr/>
        </p:nvSpPr>
        <p:spPr>
          <a:xfrm>
            <a:off x="0" y="6143644"/>
            <a:ext cx="1000100" cy="71435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V</a:t>
            </a:r>
            <a:r>
              <a:rPr lang="nl-NL" dirty="0" smtClean="0">
                <a:solidFill>
                  <a:schemeClr val="tx1"/>
                </a:solidFill>
              </a:rPr>
              <a:t>4</a:t>
            </a:r>
          </a:p>
          <a:p>
            <a:pPr algn="ctr"/>
            <a:r>
              <a:rPr lang="nl-NL" dirty="0" err="1" smtClean="0">
                <a:solidFill>
                  <a:schemeClr val="tx1"/>
                </a:solidFill>
              </a:rPr>
              <a:t>Stg</a:t>
            </a:r>
            <a:r>
              <a:rPr lang="nl-NL" dirty="0" smtClean="0">
                <a:solidFill>
                  <a:schemeClr val="tx1"/>
                </a:solidFill>
              </a:rPr>
              <a:t>&amp;Ver</a:t>
            </a:r>
            <a:endParaRPr lang="nl-NL" dirty="0">
              <a:solidFill>
                <a:schemeClr val="tx1"/>
              </a:solidFill>
            </a:endParaRPr>
          </a:p>
        </p:txBody>
      </p:sp>
      <p:pic>
        <p:nvPicPr>
          <p:cNvPr id="17419" name="Picture 11" descr="Vereniging Openbare"/>
          <p:cNvPicPr>
            <a:picLocks noChangeAspect="1" noChangeArrowheads="1"/>
          </p:cNvPicPr>
          <p:nvPr/>
        </p:nvPicPr>
        <p:blipFill>
          <a:blip r:embed="rId2" cstate="print"/>
          <a:srcRect/>
          <a:stretch>
            <a:fillRect/>
          </a:stretch>
        </p:blipFill>
        <p:spPr bwMode="auto">
          <a:xfrm>
            <a:off x="0" y="0"/>
            <a:ext cx="1619250" cy="171450"/>
          </a:xfrm>
          <a:prstGeom prst="rect">
            <a:avLst/>
          </a:prstGeom>
          <a:noFill/>
        </p:spPr>
      </p:pic>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432560" y="359898"/>
            <a:ext cx="7406640" cy="783086"/>
          </a:xfrm>
        </p:spPr>
        <p:txBody>
          <a:bodyPr>
            <a:normAutofit fontScale="90000"/>
          </a:bodyPr>
          <a:lstStyle/>
          <a:p>
            <a:r>
              <a:rPr lang="nl-NL" dirty="0" smtClean="0"/>
              <a:t>Hoofdstuk 2 Ontvangsten+uitgaven.</a:t>
            </a:r>
            <a:endParaRPr lang="nl-NL" dirty="0"/>
          </a:p>
        </p:txBody>
      </p:sp>
      <p:sp>
        <p:nvSpPr>
          <p:cNvPr id="3" name="Ondertitel 2"/>
          <p:cNvSpPr>
            <a:spLocks noGrp="1"/>
          </p:cNvSpPr>
          <p:nvPr>
            <p:ph type="subTitle" idx="1"/>
          </p:nvPr>
        </p:nvSpPr>
        <p:spPr>
          <a:xfrm>
            <a:off x="1432560" y="1285860"/>
            <a:ext cx="7406640" cy="5214974"/>
          </a:xfrm>
        </p:spPr>
        <p:txBody>
          <a:bodyPr>
            <a:normAutofit lnSpcReduction="10000"/>
          </a:bodyPr>
          <a:lstStyle/>
          <a:p>
            <a:r>
              <a:rPr lang="nl-NL" sz="2400" dirty="0" smtClean="0">
                <a:solidFill>
                  <a:srgbClr val="FF0000"/>
                </a:solidFill>
              </a:rPr>
              <a:t>Jaarrekening: </a:t>
            </a:r>
            <a:r>
              <a:rPr lang="nl-NL" sz="2400" dirty="0" smtClean="0">
                <a:solidFill>
                  <a:schemeClr val="tx1"/>
                </a:solidFill>
              </a:rPr>
              <a:t>Balans, Staat van Baten en Lasten (winst- en verliesrekening) en Toelichting</a:t>
            </a:r>
          </a:p>
          <a:p>
            <a:r>
              <a:rPr lang="nl-NL" sz="2400" dirty="0" smtClean="0">
                <a:solidFill>
                  <a:srgbClr val="FF0000"/>
                </a:solidFill>
              </a:rPr>
              <a:t>Balans </a:t>
            </a:r>
            <a:r>
              <a:rPr lang="nl-NL" sz="2400" dirty="0" smtClean="0">
                <a:solidFill>
                  <a:schemeClr val="tx1"/>
                </a:solidFill>
              </a:rPr>
              <a:t>= overzicht van bezittingen, schulden en het eigen vermogen op een bepaald moment.</a:t>
            </a:r>
          </a:p>
          <a:p>
            <a:endParaRPr lang="nl-NL" sz="2400" dirty="0" smtClean="0">
              <a:solidFill>
                <a:schemeClr val="tx1"/>
              </a:solidFill>
            </a:endParaRPr>
          </a:p>
          <a:p>
            <a:endParaRPr lang="nl-NL" sz="2400" dirty="0" smtClean="0">
              <a:solidFill>
                <a:schemeClr val="tx1"/>
              </a:solidFill>
            </a:endParaRPr>
          </a:p>
          <a:p>
            <a:endParaRPr lang="nl-NL" sz="2400" dirty="0" smtClean="0">
              <a:solidFill>
                <a:schemeClr val="tx1"/>
              </a:solidFill>
            </a:endParaRPr>
          </a:p>
          <a:p>
            <a:endParaRPr lang="nl-NL" sz="2400" dirty="0" smtClean="0">
              <a:solidFill>
                <a:schemeClr val="tx1"/>
              </a:solidFill>
            </a:endParaRPr>
          </a:p>
          <a:p>
            <a:endParaRPr lang="nl-NL" sz="2400" dirty="0" smtClean="0">
              <a:solidFill>
                <a:schemeClr val="tx1"/>
              </a:solidFill>
            </a:endParaRPr>
          </a:p>
          <a:p>
            <a:endParaRPr lang="nl-NL" sz="2400" dirty="0" smtClean="0">
              <a:solidFill>
                <a:schemeClr val="tx1"/>
              </a:solidFill>
            </a:endParaRPr>
          </a:p>
          <a:p>
            <a:r>
              <a:rPr lang="nl-NL" sz="2400" dirty="0" smtClean="0">
                <a:solidFill>
                  <a:schemeClr val="tx1"/>
                </a:solidFill>
              </a:rPr>
              <a:t>		       evenwicht</a:t>
            </a:r>
          </a:p>
          <a:p>
            <a:r>
              <a:rPr lang="nl-NL" sz="2400" dirty="0" smtClean="0">
                <a:solidFill>
                  <a:schemeClr val="tx1"/>
                </a:solidFill>
              </a:rPr>
              <a:t>Bezittingen = Eigen Vermogen + Vreemd Vermogen</a:t>
            </a:r>
          </a:p>
          <a:p>
            <a:r>
              <a:rPr lang="nl-NL" sz="2400" dirty="0" smtClean="0">
                <a:solidFill>
                  <a:schemeClr val="tx1"/>
                </a:solidFill>
              </a:rPr>
              <a:t>Eigen Vermogen = Bezittingen – Schulden (VV)</a:t>
            </a:r>
            <a:endParaRPr lang="nl-NL" sz="2400" dirty="0">
              <a:solidFill>
                <a:schemeClr val="tx1"/>
              </a:solidFill>
            </a:endParaRPr>
          </a:p>
        </p:txBody>
      </p:sp>
      <p:sp>
        <p:nvSpPr>
          <p:cNvPr id="4" name="Rechthoek 3"/>
          <p:cNvSpPr/>
          <p:nvPr/>
        </p:nvSpPr>
        <p:spPr>
          <a:xfrm>
            <a:off x="0" y="6143644"/>
            <a:ext cx="1000100" cy="71435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V</a:t>
            </a:r>
            <a:r>
              <a:rPr lang="nl-NL" dirty="0" smtClean="0">
                <a:solidFill>
                  <a:schemeClr val="tx1"/>
                </a:solidFill>
              </a:rPr>
              <a:t>4</a:t>
            </a:r>
          </a:p>
          <a:p>
            <a:pPr algn="ctr"/>
            <a:r>
              <a:rPr lang="nl-NL" dirty="0" err="1" smtClean="0">
                <a:solidFill>
                  <a:schemeClr val="tx1"/>
                </a:solidFill>
              </a:rPr>
              <a:t>Stg</a:t>
            </a:r>
            <a:r>
              <a:rPr lang="nl-NL" dirty="0" smtClean="0">
                <a:solidFill>
                  <a:schemeClr val="tx1"/>
                </a:solidFill>
              </a:rPr>
              <a:t>&amp;Ver</a:t>
            </a:r>
            <a:endParaRPr lang="nl-NL" dirty="0">
              <a:solidFill>
                <a:schemeClr val="tx1"/>
              </a:solidFill>
            </a:endParaRPr>
          </a:p>
        </p:txBody>
      </p:sp>
      <p:graphicFrame>
        <p:nvGraphicFramePr>
          <p:cNvPr id="5" name="Tabel 4"/>
          <p:cNvGraphicFramePr>
            <a:graphicFrameLocks noGrp="1"/>
          </p:cNvGraphicFramePr>
          <p:nvPr>
            <p:extLst>
              <p:ext uri="{D42A27DB-BD31-4B8C-83A1-F6EECF244321}">
                <p14:modId xmlns:p14="http://schemas.microsoft.com/office/powerpoint/2010/main" xmlns="" val="1438800149"/>
              </p:ext>
            </p:extLst>
          </p:nvPr>
        </p:nvGraphicFramePr>
        <p:xfrm>
          <a:off x="1475656" y="2771003"/>
          <a:ext cx="6768752" cy="1882133"/>
        </p:xfrm>
        <a:graphic>
          <a:graphicData uri="http://schemas.openxmlformats.org/drawingml/2006/table">
            <a:tbl>
              <a:tblPr firstRow="1" bandRow="1">
                <a:tableStyleId>{5940675A-B579-460E-94D1-54222C63F5DA}</a:tableStyleId>
              </a:tblPr>
              <a:tblGrid>
                <a:gridCol w="3384376"/>
                <a:gridCol w="3384376"/>
              </a:tblGrid>
              <a:tr h="480053">
                <a:tc gridSpan="2">
                  <a:txBody>
                    <a:bodyPr/>
                    <a:lstStyle/>
                    <a:p>
                      <a:r>
                        <a:rPr lang="nl-NL" dirty="0" smtClean="0"/>
                        <a:t>Debet (activa)                        </a:t>
                      </a:r>
                      <a:r>
                        <a:rPr lang="nl-NL" sz="2400" dirty="0" smtClean="0"/>
                        <a:t>Balans</a:t>
                      </a:r>
                      <a:r>
                        <a:rPr lang="nl-NL" dirty="0" smtClean="0"/>
                        <a:t>                        Credit (passiva)</a:t>
                      </a:r>
                      <a:endParaRPr lang="nl-NL" dirty="0"/>
                    </a:p>
                  </a:txBody>
                  <a:tcPr/>
                </a:tc>
                <a:tc hMerge="1">
                  <a:txBody>
                    <a:bodyPr/>
                    <a:lstStyle/>
                    <a:p>
                      <a:endParaRPr lang="nl-NL" dirty="0"/>
                    </a:p>
                  </a:txBody>
                  <a:tcPr/>
                </a:tc>
              </a:tr>
              <a:tr h="480053">
                <a:tc>
                  <a:txBody>
                    <a:bodyPr/>
                    <a:lstStyle/>
                    <a:p>
                      <a:r>
                        <a:rPr lang="nl-NL" sz="2000" dirty="0" smtClean="0">
                          <a:solidFill>
                            <a:srgbClr val="FF0000"/>
                          </a:solidFill>
                        </a:rPr>
                        <a:t>Bezittingen</a:t>
                      </a:r>
                      <a:endParaRPr lang="nl-NL" sz="2000" dirty="0">
                        <a:solidFill>
                          <a:srgbClr val="FF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2000" dirty="0" smtClean="0">
                          <a:solidFill>
                            <a:srgbClr val="FF0000"/>
                          </a:solidFill>
                        </a:rPr>
                        <a:t>Eigen vermogen</a:t>
                      </a:r>
                    </a:p>
                    <a:p>
                      <a:r>
                        <a:rPr lang="nl-NL" sz="2000" dirty="0" smtClean="0">
                          <a:solidFill>
                            <a:srgbClr val="FF0000"/>
                          </a:solidFill>
                        </a:rPr>
                        <a:t>Schulden</a:t>
                      </a:r>
                      <a:r>
                        <a:rPr lang="nl-NL" sz="2000" dirty="0" smtClean="0"/>
                        <a:t> (vreemd vermogen)</a:t>
                      </a:r>
                    </a:p>
                  </a:txBody>
                  <a:tcPr/>
                </a:tc>
              </a:tr>
              <a:tr h="480053">
                <a:tc>
                  <a:txBody>
                    <a:bodyPr/>
                    <a:lstStyle/>
                    <a:p>
                      <a:r>
                        <a:rPr lang="nl-NL" sz="2000" dirty="0" smtClean="0"/>
                        <a:t>Wat je hebt = de </a:t>
                      </a:r>
                      <a:r>
                        <a:rPr lang="nl-NL" sz="2000" dirty="0" smtClean="0">
                          <a:solidFill>
                            <a:srgbClr val="FF0000"/>
                          </a:solidFill>
                        </a:rPr>
                        <a:t>investering</a:t>
                      </a:r>
                      <a:endParaRPr lang="nl-NL" sz="2000" dirty="0">
                        <a:solidFill>
                          <a:srgbClr val="FF0000"/>
                        </a:solidFill>
                      </a:endParaRPr>
                    </a:p>
                  </a:txBody>
                  <a:tcPr/>
                </a:tc>
                <a:tc>
                  <a:txBody>
                    <a:bodyPr/>
                    <a:lstStyle/>
                    <a:p>
                      <a:r>
                        <a:rPr lang="nl-NL" sz="2000" dirty="0" smtClean="0"/>
                        <a:t>Hoe je aan het vermogen bent gekomen = de </a:t>
                      </a:r>
                      <a:r>
                        <a:rPr lang="nl-NL" sz="2000" dirty="0" smtClean="0">
                          <a:solidFill>
                            <a:srgbClr val="FF0000"/>
                          </a:solidFill>
                        </a:rPr>
                        <a:t>financiering</a:t>
                      </a:r>
                      <a:endParaRPr lang="nl-NL" sz="2000" dirty="0">
                        <a:solidFill>
                          <a:srgbClr val="FF0000"/>
                        </a:solidFill>
                      </a:endParaRPr>
                    </a:p>
                  </a:txBody>
                  <a:tcPr/>
                </a:tc>
              </a:tr>
            </a:tbl>
          </a:graphicData>
        </a:graphic>
      </p:graphicFrame>
      <p:cxnSp>
        <p:nvCxnSpPr>
          <p:cNvPr id="7" name="Rechte verbindingslijn 6"/>
          <p:cNvCxnSpPr/>
          <p:nvPr/>
        </p:nvCxnSpPr>
        <p:spPr>
          <a:xfrm>
            <a:off x="3131840" y="5157192"/>
            <a:ext cx="2880320"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9" name="Rechte verbindingslijn met pijl 8"/>
          <p:cNvCxnSpPr/>
          <p:nvPr/>
        </p:nvCxnSpPr>
        <p:spPr>
          <a:xfrm rot="5400000" flipH="1" flipV="1">
            <a:off x="2915816" y="4940374"/>
            <a:ext cx="432048" cy="1588"/>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10" name="Rechte verbindingslijn met pijl 9"/>
          <p:cNvCxnSpPr/>
          <p:nvPr/>
        </p:nvCxnSpPr>
        <p:spPr>
          <a:xfrm rot="5400000" flipH="1" flipV="1">
            <a:off x="5795342" y="4940374"/>
            <a:ext cx="432048" cy="1588"/>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7"/>
                                        </p:tgtEl>
                                        <p:attrNameLst>
                                          <p:attrName>style.visibility</p:attrName>
                                        </p:attrNameLst>
                                      </p:cBhvr>
                                      <p:to>
                                        <p:strVal val="visible"/>
                                      </p:to>
                                    </p:set>
                                    <p:anim calcmode="lin" valueType="num">
                                      <p:cBhvr additive="base">
                                        <p:cTn id="29" dur="500" fill="hold"/>
                                        <p:tgtEl>
                                          <p:spTgt spid="7"/>
                                        </p:tgtEl>
                                        <p:attrNameLst>
                                          <p:attrName>ppt_x</p:attrName>
                                        </p:attrNameLst>
                                      </p:cBhvr>
                                      <p:tavLst>
                                        <p:tav tm="0">
                                          <p:val>
                                            <p:strVal val="#ppt_x"/>
                                          </p:val>
                                        </p:tav>
                                        <p:tav tm="100000">
                                          <p:val>
                                            <p:strVal val="#ppt_x"/>
                                          </p:val>
                                        </p:tav>
                                      </p:tavLst>
                                    </p:anim>
                                    <p:anim calcmode="lin" valueType="num">
                                      <p:cBhvr additive="base">
                                        <p:cTn id="30" dur="500" fill="hold"/>
                                        <p:tgtEl>
                                          <p:spTgt spid="7"/>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10"/>
                                        </p:tgtEl>
                                        <p:attrNameLst>
                                          <p:attrName>style.visibility</p:attrName>
                                        </p:attrNameLst>
                                      </p:cBhvr>
                                      <p:to>
                                        <p:strVal val="visible"/>
                                      </p:to>
                                    </p:set>
                                    <p:anim calcmode="lin" valueType="num">
                                      <p:cBhvr additive="base">
                                        <p:cTn id="33" dur="500" fill="hold"/>
                                        <p:tgtEl>
                                          <p:spTgt spid="10"/>
                                        </p:tgtEl>
                                        <p:attrNameLst>
                                          <p:attrName>ppt_x</p:attrName>
                                        </p:attrNameLst>
                                      </p:cBhvr>
                                      <p:tavLst>
                                        <p:tav tm="0">
                                          <p:val>
                                            <p:strVal val="#ppt_x"/>
                                          </p:val>
                                        </p:tav>
                                        <p:tav tm="100000">
                                          <p:val>
                                            <p:strVal val="#ppt_x"/>
                                          </p:val>
                                        </p:tav>
                                      </p:tavLst>
                                    </p:anim>
                                    <p:anim calcmode="lin" valueType="num">
                                      <p:cBhvr additive="base">
                                        <p:cTn id="34" dur="500" fill="hold"/>
                                        <p:tgtEl>
                                          <p:spTgt spid="10"/>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 calcmode="lin" valueType="num">
                                      <p:cBhvr additive="base">
                                        <p:cTn id="3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 calcmode="lin" valueType="num">
                                      <p:cBhvr additive="base">
                                        <p:cTn id="4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10" end="10"/>
                                            </p:txEl>
                                          </p:spTgt>
                                        </p:tgtEl>
                                        <p:attrNameLst>
                                          <p:attrName>style.visibility</p:attrName>
                                        </p:attrNameLst>
                                      </p:cBhvr>
                                      <p:to>
                                        <p:strVal val="visible"/>
                                      </p:to>
                                    </p:set>
                                    <p:anim calcmode="lin" valueType="num">
                                      <p:cBhvr additive="base">
                                        <p:cTn id="49"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432560" y="359898"/>
            <a:ext cx="7406640" cy="783086"/>
          </a:xfrm>
        </p:spPr>
        <p:txBody>
          <a:bodyPr/>
          <a:lstStyle/>
          <a:p>
            <a:r>
              <a:rPr lang="nl-NL" dirty="0" smtClean="0"/>
              <a:t>Hoofdstuk 2 De administratie</a:t>
            </a:r>
            <a:endParaRPr lang="nl-NL" dirty="0"/>
          </a:p>
        </p:txBody>
      </p:sp>
      <p:sp>
        <p:nvSpPr>
          <p:cNvPr id="3" name="Ondertitel 2"/>
          <p:cNvSpPr>
            <a:spLocks noGrp="1"/>
          </p:cNvSpPr>
          <p:nvPr>
            <p:ph type="subTitle" idx="1"/>
          </p:nvPr>
        </p:nvSpPr>
        <p:spPr>
          <a:xfrm>
            <a:off x="1432560" y="1285860"/>
            <a:ext cx="7406640" cy="5214974"/>
          </a:xfrm>
        </p:spPr>
        <p:txBody>
          <a:bodyPr>
            <a:normAutofit/>
          </a:bodyPr>
          <a:lstStyle/>
          <a:p>
            <a:r>
              <a:rPr lang="nl-NL" sz="2400" dirty="0" smtClean="0">
                <a:solidFill>
                  <a:schemeClr val="tx1"/>
                </a:solidFill>
              </a:rPr>
              <a:t>Onderverdeling van de balans</a:t>
            </a:r>
          </a:p>
          <a:p>
            <a:endParaRPr lang="nl-NL" sz="2400" dirty="0" smtClean="0">
              <a:solidFill>
                <a:srgbClr val="00B0F0"/>
              </a:solidFill>
            </a:endParaRPr>
          </a:p>
          <a:p>
            <a:endParaRPr lang="nl-NL" sz="2400" dirty="0" smtClean="0">
              <a:solidFill>
                <a:srgbClr val="00B0F0"/>
              </a:solidFill>
            </a:endParaRPr>
          </a:p>
          <a:p>
            <a:endParaRPr lang="nl-NL" sz="2400" dirty="0" smtClean="0">
              <a:solidFill>
                <a:srgbClr val="00B0F0"/>
              </a:solidFill>
            </a:endParaRPr>
          </a:p>
          <a:p>
            <a:endParaRPr lang="nl-NL" sz="2400" dirty="0" smtClean="0">
              <a:solidFill>
                <a:srgbClr val="00B0F0"/>
              </a:solidFill>
            </a:endParaRPr>
          </a:p>
          <a:p>
            <a:endParaRPr lang="nl-NL" sz="2400" dirty="0" smtClean="0">
              <a:solidFill>
                <a:srgbClr val="00B0F0"/>
              </a:solidFill>
            </a:endParaRPr>
          </a:p>
          <a:p>
            <a:endParaRPr lang="nl-NL" sz="2400" dirty="0" smtClean="0">
              <a:solidFill>
                <a:srgbClr val="00B0F0"/>
              </a:solidFill>
            </a:endParaRPr>
          </a:p>
          <a:p>
            <a:endParaRPr lang="nl-NL" sz="2400" dirty="0" smtClean="0">
              <a:solidFill>
                <a:srgbClr val="00B0F0"/>
              </a:solidFill>
            </a:endParaRPr>
          </a:p>
          <a:p>
            <a:endParaRPr lang="nl-NL" sz="2400" dirty="0" smtClean="0">
              <a:solidFill>
                <a:srgbClr val="00B0F0"/>
              </a:solidFill>
            </a:endParaRPr>
          </a:p>
          <a:p>
            <a:endParaRPr lang="nl-NL" sz="2400" dirty="0" smtClean="0">
              <a:solidFill>
                <a:srgbClr val="00B0F0"/>
              </a:solidFill>
            </a:endParaRPr>
          </a:p>
          <a:p>
            <a:endParaRPr lang="nl-NL" sz="2400" dirty="0" smtClean="0">
              <a:solidFill>
                <a:srgbClr val="00B0F0"/>
              </a:solidFill>
            </a:endParaRPr>
          </a:p>
          <a:p>
            <a:endParaRPr lang="nl-NL" sz="2400" dirty="0" smtClean="0">
              <a:solidFill>
                <a:srgbClr val="00B0F0"/>
              </a:solidFill>
            </a:endParaRPr>
          </a:p>
          <a:p>
            <a:endParaRPr lang="nl-NL" sz="2400" dirty="0" smtClean="0">
              <a:solidFill>
                <a:srgbClr val="00B0F0"/>
              </a:solidFill>
            </a:endParaRPr>
          </a:p>
          <a:p>
            <a:endParaRPr lang="nl-NL" sz="2400" dirty="0" smtClean="0">
              <a:solidFill>
                <a:srgbClr val="00B0F0"/>
              </a:solidFill>
            </a:endParaRPr>
          </a:p>
        </p:txBody>
      </p:sp>
      <p:sp>
        <p:nvSpPr>
          <p:cNvPr id="4" name="Rechthoek 3"/>
          <p:cNvSpPr/>
          <p:nvPr/>
        </p:nvSpPr>
        <p:spPr>
          <a:xfrm>
            <a:off x="0" y="6143644"/>
            <a:ext cx="1000100" cy="71435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V</a:t>
            </a:r>
            <a:r>
              <a:rPr lang="nl-NL" dirty="0" smtClean="0">
                <a:solidFill>
                  <a:schemeClr val="tx1"/>
                </a:solidFill>
              </a:rPr>
              <a:t>4</a:t>
            </a:r>
          </a:p>
          <a:p>
            <a:pPr algn="ctr"/>
            <a:r>
              <a:rPr lang="nl-NL" dirty="0" err="1" smtClean="0">
                <a:solidFill>
                  <a:schemeClr val="tx1"/>
                </a:solidFill>
              </a:rPr>
              <a:t>Stg</a:t>
            </a:r>
            <a:r>
              <a:rPr lang="nl-NL" dirty="0" smtClean="0">
                <a:solidFill>
                  <a:schemeClr val="tx1"/>
                </a:solidFill>
              </a:rPr>
              <a:t>&amp;Ver</a:t>
            </a:r>
            <a:endParaRPr lang="nl-NL" dirty="0">
              <a:solidFill>
                <a:schemeClr val="tx1"/>
              </a:solidFill>
            </a:endParaRPr>
          </a:p>
        </p:txBody>
      </p:sp>
      <p:graphicFrame>
        <p:nvGraphicFramePr>
          <p:cNvPr id="5" name="Tabel 4"/>
          <p:cNvGraphicFramePr>
            <a:graphicFrameLocks noGrp="1"/>
          </p:cNvGraphicFramePr>
          <p:nvPr/>
        </p:nvGraphicFramePr>
        <p:xfrm>
          <a:off x="1691680" y="1772816"/>
          <a:ext cx="6768752" cy="4107173"/>
        </p:xfrm>
        <a:graphic>
          <a:graphicData uri="http://schemas.openxmlformats.org/drawingml/2006/table">
            <a:tbl>
              <a:tblPr firstRow="1" bandRow="1">
                <a:tableStyleId>{5940675A-B579-460E-94D1-54222C63F5DA}</a:tableStyleId>
              </a:tblPr>
              <a:tblGrid>
                <a:gridCol w="3384376"/>
                <a:gridCol w="3384376"/>
              </a:tblGrid>
              <a:tr h="480053">
                <a:tc gridSpan="2">
                  <a:txBody>
                    <a:bodyPr/>
                    <a:lstStyle/>
                    <a:p>
                      <a:r>
                        <a:rPr lang="nl-NL" dirty="0" smtClean="0"/>
                        <a:t>Debet (activa)                        </a:t>
                      </a:r>
                      <a:r>
                        <a:rPr lang="nl-NL" sz="2400" dirty="0" smtClean="0"/>
                        <a:t>Balans</a:t>
                      </a:r>
                      <a:r>
                        <a:rPr lang="nl-NL" dirty="0" smtClean="0"/>
                        <a:t>                        Credit (passiva)</a:t>
                      </a:r>
                      <a:endParaRPr lang="nl-NL" dirty="0"/>
                    </a:p>
                  </a:txBody>
                  <a:tcPr/>
                </a:tc>
                <a:tc hMerge="1">
                  <a:txBody>
                    <a:bodyPr/>
                    <a:lstStyle/>
                    <a:p>
                      <a:endParaRPr lang="nl-NL" dirty="0"/>
                    </a:p>
                  </a:txBody>
                  <a:tcPr/>
                </a:tc>
              </a:tr>
              <a:tr h="480053">
                <a:tc>
                  <a:txBody>
                    <a:bodyPr/>
                    <a:lstStyle/>
                    <a:p>
                      <a:r>
                        <a:rPr lang="nl-NL" sz="2000" dirty="0" smtClean="0">
                          <a:solidFill>
                            <a:srgbClr val="FF0000"/>
                          </a:solidFill>
                        </a:rPr>
                        <a:t>Vaste activa</a:t>
                      </a:r>
                      <a:r>
                        <a:rPr lang="nl-NL" sz="2000" dirty="0" smtClean="0">
                          <a:solidFill>
                            <a:schemeClr val="tx1"/>
                          </a:solidFill>
                        </a:rPr>
                        <a:t> (&gt; 1 jaar)</a:t>
                      </a:r>
                    </a:p>
                    <a:p>
                      <a:r>
                        <a:rPr lang="nl-NL" sz="2000" dirty="0" smtClean="0">
                          <a:solidFill>
                            <a:schemeClr val="tx1"/>
                          </a:solidFill>
                        </a:rPr>
                        <a:t>Gebouwen</a:t>
                      </a:r>
                    </a:p>
                    <a:p>
                      <a:r>
                        <a:rPr lang="nl-NL" sz="2000" dirty="0" smtClean="0">
                          <a:solidFill>
                            <a:schemeClr val="tx1"/>
                          </a:solidFill>
                        </a:rPr>
                        <a:t>Inventaris</a:t>
                      </a:r>
                    </a:p>
                    <a:p>
                      <a:r>
                        <a:rPr lang="nl-NL" sz="2000" dirty="0" smtClean="0">
                          <a:solidFill>
                            <a:schemeClr val="tx1"/>
                          </a:solidFill>
                        </a:rPr>
                        <a:t>Machines</a:t>
                      </a:r>
                      <a:endParaRPr lang="nl-NL" sz="2000" dirty="0">
                        <a:solidFill>
                          <a:srgbClr val="FF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2000" dirty="0" smtClean="0">
                          <a:solidFill>
                            <a:srgbClr val="FF0000"/>
                          </a:solidFill>
                        </a:rPr>
                        <a:t>Eigen vermogen</a:t>
                      </a:r>
                      <a:r>
                        <a:rPr lang="nl-NL" sz="2000" dirty="0" smtClean="0">
                          <a:solidFill>
                            <a:schemeClr val="tx1"/>
                          </a:solidFill>
                        </a:rPr>
                        <a:t> </a:t>
                      </a:r>
                    </a:p>
                    <a:p>
                      <a:pPr marL="0" marR="0" indent="0" algn="l" defTabSz="914400" rtl="0" eaLnBrk="1" fontAlgn="auto" latinLnBrk="0" hangingPunct="1">
                        <a:lnSpc>
                          <a:spcPct val="100000"/>
                        </a:lnSpc>
                        <a:spcBef>
                          <a:spcPts val="0"/>
                        </a:spcBef>
                        <a:spcAft>
                          <a:spcPts val="0"/>
                        </a:spcAft>
                        <a:buClrTx/>
                        <a:buSzTx/>
                        <a:buFontTx/>
                        <a:buNone/>
                        <a:tabLst/>
                        <a:defRPr/>
                      </a:pPr>
                      <a:r>
                        <a:rPr lang="nl-NL" sz="2000" dirty="0" smtClean="0">
                          <a:solidFill>
                            <a:schemeClr val="tx1"/>
                          </a:solidFill>
                        </a:rPr>
                        <a:t>(permanent vermogen)</a:t>
                      </a:r>
                      <a:endParaRPr lang="nl-NL" sz="2000" dirty="0" smtClean="0">
                        <a:solidFill>
                          <a:srgbClr val="FF0000"/>
                        </a:solidFill>
                      </a:endParaRPr>
                    </a:p>
                  </a:txBody>
                  <a:tcPr/>
                </a:tc>
              </a:tr>
              <a:tr h="480053">
                <a:tc>
                  <a:txBody>
                    <a:bodyPr/>
                    <a:lstStyle/>
                    <a:p>
                      <a:r>
                        <a:rPr lang="nl-NL" sz="2000" dirty="0" smtClean="0">
                          <a:solidFill>
                            <a:srgbClr val="FF0000"/>
                          </a:solidFill>
                        </a:rPr>
                        <a:t>Vlottende activa</a:t>
                      </a:r>
                      <a:r>
                        <a:rPr lang="nl-NL" sz="2000" dirty="0" smtClean="0">
                          <a:solidFill>
                            <a:schemeClr val="tx1"/>
                          </a:solidFill>
                        </a:rPr>
                        <a:t> (&lt; 1 jaar)</a:t>
                      </a:r>
                    </a:p>
                    <a:p>
                      <a:r>
                        <a:rPr lang="nl-NL" sz="2000" dirty="0" smtClean="0">
                          <a:solidFill>
                            <a:schemeClr val="tx1"/>
                          </a:solidFill>
                        </a:rPr>
                        <a:t>Voorraden</a:t>
                      </a:r>
                    </a:p>
                    <a:p>
                      <a:r>
                        <a:rPr lang="nl-NL" sz="2000" dirty="0" smtClean="0">
                          <a:solidFill>
                            <a:schemeClr val="tx1"/>
                          </a:solidFill>
                        </a:rPr>
                        <a:t>Debiteuren</a:t>
                      </a:r>
                      <a:endParaRPr lang="nl-NL" sz="2000" dirty="0">
                        <a:solidFill>
                          <a:srgbClr val="FF0000"/>
                        </a:solidFill>
                      </a:endParaRPr>
                    </a:p>
                  </a:txBody>
                  <a:tcPr/>
                </a:tc>
                <a:tc>
                  <a:txBody>
                    <a:bodyPr/>
                    <a:lstStyle/>
                    <a:p>
                      <a:r>
                        <a:rPr lang="nl-NL" sz="2000" dirty="0" smtClean="0">
                          <a:solidFill>
                            <a:srgbClr val="FF0000"/>
                          </a:solidFill>
                        </a:rPr>
                        <a:t>Lang</a:t>
                      </a:r>
                      <a:r>
                        <a:rPr lang="nl-NL" sz="2000" baseline="0" dirty="0" smtClean="0">
                          <a:solidFill>
                            <a:srgbClr val="FF0000"/>
                          </a:solidFill>
                        </a:rPr>
                        <a:t> vreemd vermogen</a:t>
                      </a:r>
                      <a:endParaRPr lang="nl-NL" sz="2000" baseline="0" dirty="0" smtClean="0">
                        <a:solidFill>
                          <a:schemeClr val="tx1"/>
                        </a:solidFill>
                      </a:endParaRPr>
                    </a:p>
                    <a:p>
                      <a:r>
                        <a:rPr lang="nl-NL" sz="2000" baseline="0" dirty="0" smtClean="0">
                          <a:solidFill>
                            <a:schemeClr val="tx1"/>
                          </a:solidFill>
                        </a:rPr>
                        <a:t>Hypothecaire lening</a:t>
                      </a:r>
                    </a:p>
                    <a:p>
                      <a:r>
                        <a:rPr lang="nl-NL" sz="2000" baseline="0" dirty="0" smtClean="0">
                          <a:solidFill>
                            <a:schemeClr val="tx1"/>
                          </a:solidFill>
                        </a:rPr>
                        <a:t>Onderhandse lening</a:t>
                      </a:r>
                      <a:endParaRPr lang="nl-NL" sz="2000" dirty="0">
                        <a:solidFill>
                          <a:srgbClr val="FF0000"/>
                        </a:solidFill>
                      </a:endParaRPr>
                    </a:p>
                  </a:txBody>
                  <a:tcPr/>
                </a:tc>
              </a:tr>
              <a:tr h="480053">
                <a:tc>
                  <a:txBody>
                    <a:bodyPr/>
                    <a:lstStyle/>
                    <a:p>
                      <a:r>
                        <a:rPr lang="nl-NL" sz="2000" dirty="0" smtClean="0">
                          <a:solidFill>
                            <a:srgbClr val="FF0000"/>
                          </a:solidFill>
                        </a:rPr>
                        <a:t>Liquide activa</a:t>
                      </a:r>
                      <a:endParaRPr lang="nl-NL" sz="2000" dirty="0" smtClean="0">
                        <a:solidFill>
                          <a:schemeClr val="tx1"/>
                        </a:solidFill>
                      </a:endParaRPr>
                    </a:p>
                    <a:p>
                      <a:r>
                        <a:rPr lang="nl-NL" sz="2000" dirty="0" smtClean="0">
                          <a:solidFill>
                            <a:schemeClr val="tx1"/>
                          </a:solidFill>
                        </a:rPr>
                        <a:t>Bank</a:t>
                      </a:r>
                    </a:p>
                    <a:p>
                      <a:r>
                        <a:rPr lang="nl-NL" sz="2000" dirty="0" smtClean="0">
                          <a:solidFill>
                            <a:schemeClr val="tx1"/>
                          </a:solidFill>
                        </a:rPr>
                        <a:t>Kas</a:t>
                      </a:r>
                      <a:endParaRPr lang="nl-NL" sz="2000" dirty="0">
                        <a:solidFill>
                          <a:srgbClr val="FF0000"/>
                        </a:solidFill>
                      </a:endParaRPr>
                    </a:p>
                  </a:txBody>
                  <a:tcPr/>
                </a:tc>
                <a:tc>
                  <a:txBody>
                    <a:bodyPr/>
                    <a:lstStyle/>
                    <a:p>
                      <a:r>
                        <a:rPr lang="nl-NL" sz="2000" dirty="0" smtClean="0">
                          <a:solidFill>
                            <a:srgbClr val="FF0000"/>
                          </a:solidFill>
                        </a:rPr>
                        <a:t>Kort vreemd vermogen</a:t>
                      </a:r>
                      <a:endParaRPr lang="nl-NL" sz="2000" dirty="0" smtClean="0">
                        <a:solidFill>
                          <a:schemeClr val="tx1"/>
                        </a:solidFill>
                      </a:endParaRPr>
                    </a:p>
                    <a:p>
                      <a:r>
                        <a:rPr lang="nl-NL" sz="2000" dirty="0" smtClean="0">
                          <a:solidFill>
                            <a:schemeClr val="tx1"/>
                          </a:solidFill>
                        </a:rPr>
                        <a:t>Crediteuren (=</a:t>
                      </a:r>
                      <a:r>
                        <a:rPr lang="nl-NL" sz="2000" dirty="0" err="1" smtClean="0">
                          <a:solidFill>
                            <a:schemeClr val="tx1"/>
                          </a:solidFill>
                        </a:rPr>
                        <a:t>leveranciers-krediet</a:t>
                      </a:r>
                      <a:r>
                        <a:rPr lang="nl-NL" sz="2000" dirty="0" smtClean="0">
                          <a:solidFill>
                            <a:schemeClr val="tx1"/>
                          </a:solidFill>
                        </a:rPr>
                        <a:t>)</a:t>
                      </a:r>
                    </a:p>
                    <a:p>
                      <a:r>
                        <a:rPr lang="nl-NL" sz="2000" dirty="0" smtClean="0">
                          <a:solidFill>
                            <a:schemeClr val="tx1"/>
                          </a:solidFill>
                        </a:rPr>
                        <a:t>Bank (</a:t>
                      </a:r>
                      <a:r>
                        <a:rPr lang="nl-NL" sz="2000" dirty="0" err="1" smtClean="0">
                          <a:solidFill>
                            <a:schemeClr val="tx1"/>
                          </a:solidFill>
                        </a:rPr>
                        <a:t>RC-krediet</a:t>
                      </a:r>
                      <a:r>
                        <a:rPr lang="nl-NL" sz="2000" dirty="0" smtClean="0">
                          <a:solidFill>
                            <a:schemeClr val="tx1"/>
                          </a:solidFill>
                        </a:rPr>
                        <a:t>)</a:t>
                      </a:r>
                      <a:endParaRPr lang="nl-NL" sz="2000" dirty="0">
                        <a:solidFill>
                          <a:srgbClr val="FF0000"/>
                        </a:solidFill>
                      </a:endParaRPr>
                    </a:p>
                  </a:txBody>
                  <a:tcPr/>
                </a:tc>
              </a:tr>
            </a:tbl>
          </a:graphicData>
        </a:graphic>
      </p:graphicFrame>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onnewende">
  <a:themeElements>
    <a:clrScheme name="Zonnewend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Zonnewend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Zonnewend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1153</TotalTime>
  <Words>1210</Words>
  <Application>Microsoft Office PowerPoint</Application>
  <PresentationFormat>Diavoorstelling (4:3)</PresentationFormat>
  <Paragraphs>283</Paragraphs>
  <Slides>19</Slides>
  <Notes>0</Notes>
  <HiddenSlides>0</HiddenSlides>
  <MMClips>0</MMClips>
  <ScaleCrop>false</ScaleCrop>
  <HeadingPairs>
    <vt:vector size="4" baseType="variant">
      <vt:variant>
        <vt:lpstr>Thema</vt:lpstr>
      </vt:variant>
      <vt:variant>
        <vt:i4>1</vt:i4>
      </vt:variant>
      <vt:variant>
        <vt:lpstr>Diatitels</vt:lpstr>
      </vt:variant>
      <vt:variant>
        <vt:i4>19</vt:i4>
      </vt:variant>
    </vt:vector>
  </HeadingPairs>
  <TitlesOfParts>
    <vt:vector size="20" baseType="lpstr">
      <vt:lpstr>Zonnewende</vt:lpstr>
      <vt:lpstr>Hoofdstuk 1 Stichting of Vereniging</vt:lpstr>
      <vt:lpstr>Hoofdstuk 1 Stichting of Vereniging</vt:lpstr>
      <vt:lpstr>Hoofdstuk 1 Stichting of Vereniging</vt:lpstr>
      <vt:lpstr>Hoofdstuk 1 Stichting of Vereniging</vt:lpstr>
      <vt:lpstr>Hoofdstuk 1 Stichting of Vereniging</vt:lpstr>
      <vt:lpstr>Hoofdstuk 1 Stichting of Vereniging</vt:lpstr>
      <vt:lpstr>Hoofdstuk 1 Stichting of Vereniging</vt:lpstr>
      <vt:lpstr>Hoofdstuk 2 Ontvangsten+uitgaven.</vt:lpstr>
      <vt:lpstr>Hoofdstuk 2 De administratie</vt:lpstr>
      <vt:lpstr>Hoofdstuk 2 De administratie</vt:lpstr>
      <vt:lpstr>Hoofdstuk 2 De administratie</vt:lpstr>
      <vt:lpstr>Hoofdstuk 2 De administratie</vt:lpstr>
      <vt:lpstr>Hoofdstuk 2 De administratie</vt:lpstr>
      <vt:lpstr>Hoofdstuk 2 De administratie</vt:lpstr>
      <vt:lpstr>Hoofdstuk 2 De administratie</vt:lpstr>
      <vt:lpstr>Hoofdstuk 3 Kasstelsel versus periodetoerekeningsstelsel</vt:lpstr>
      <vt:lpstr>Hoofdstuk 3 Kasstelsel versus periodetoerekeningsstelsel</vt:lpstr>
      <vt:lpstr>Hoofdstuk 3 Kasstelsel versus periodetoerekeningsstelsel</vt:lpstr>
      <vt:lpstr>Hoofdstuk 3 Kasstelsel versus periodetoerekeningsstelsel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Hoofdstuk1 Kosten</dc:title>
  <dc:creator>Thielen</dc:creator>
  <cp:lastModifiedBy>Studie</cp:lastModifiedBy>
  <cp:revision>121</cp:revision>
  <dcterms:created xsi:type="dcterms:W3CDTF">2009-11-10T18:21:34Z</dcterms:created>
  <dcterms:modified xsi:type="dcterms:W3CDTF">2013-09-03T14:28:03Z</dcterms:modified>
</cp:coreProperties>
</file>