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  <p:sldMasterId id="2147483744" r:id="rId3"/>
  </p:sldMasterIdLst>
  <p:handoutMasterIdLst>
    <p:handoutMasterId r:id="rId38"/>
  </p:handoutMasterIdLst>
  <p:sldIdLst>
    <p:sldId id="420" r:id="rId4"/>
    <p:sldId id="375" r:id="rId5"/>
    <p:sldId id="380" r:id="rId6"/>
    <p:sldId id="381" r:id="rId7"/>
    <p:sldId id="382" r:id="rId8"/>
    <p:sldId id="383" r:id="rId9"/>
    <p:sldId id="384" r:id="rId10"/>
    <p:sldId id="395" r:id="rId11"/>
    <p:sldId id="387" r:id="rId12"/>
    <p:sldId id="391" r:id="rId13"/>
    <p:sldId id="392" r:id="rId14"/>
    <p:sldId id="427" r:id="rId15"/>
    <p:sldId id="406" r:id="rId16"/>
    <p:sldId id="430" r:id="rId17"/>
    <p:sldId id="431" r:id="rId18"/>
    <p:sldId id="434" r:id="rId19"/>
    <p:sldId id="303" r:id="rId20"/>
    <p:sldId id="304" r:id="rId21"/>
    <p:sldId id="305" r:id="rId22"/>
    <p:sldId id="306" r:id="rId23"/>
    <p:sldId id="307" r:id="rId24"/>
    <p:sldId id="415" r:id="rId25"/>
    <p:sldId id="308" r:id="rId26"/>
    <p:sldId id="309" r:id="rId27"/>
    <p:sldId id="312" r:id="rId28"/>
    <p:sldId id="313" r:id="rId29"/>
    <p:sldId id="314" r:id="rId30"/>
    <p:sldId id="435" r:id="rId31"/>
    <p:sldId id="315" r:id="rId32"/>
    <p:sldId id="317" r:id="rId33"/>
    <p:sldId id="418" r:id="rId34"/>
    <p:sldId id="318" r:id="rId35"/>
    <p:sldId id="319" r:id="rId36"/>
    <p:sldId id="437" r:id="rId37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ijl, gemiddeld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E9639D4-E3E2-4D34-9284-5A2195B3D0D7}" styleName="Stijl, lich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94709" autoAdjust="0"/>
  </p:normalViewPr>
  <p:slideViewPr>
    <p:cSldViewPr>
      <p:cViewPr>
        <p:scale>
          <a:sx n="78" d="100"/>
          <a:sy n="78" d="100"/>
        </p:scale>
        <p:origin x="-96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16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6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83B58-8D47-42E1-9462-624157D17AE4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72750-1E9F-48BF-BDE8-DB1BE17AE62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9691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ing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D2B240-9137-4F94-AD9C-F4A8F4981EBC}" type="datetimeFigureOut">
              <a:rPr lang="nl-NL" smtClean="0"/>
              <a:pPr/>
              <a:t>11-9-2014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AEECF09-BAC2-46B7-AC2D-DDEC68330AD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D2B240-9137-4F94-AD9C-F4A8F4981EBC}" type="datetimeFigureOut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11-9-2014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AEECF09-BAC2-46B7-AC2D-DDEC68330AD0}" type="slidenum">
              <a:rPr lang="nl-NL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nl-NL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nos.nl/video/686301-economie-groeit-met-half-procent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weo.nl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nieuwsuur.nl/onderwerp/396770-al-vier-jaar-huizencrisis-in-amerika.html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1.1/1.8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Kredietcrisis 3</a:t>
            </a:r>
            <a:r>
              <a:rPr lang="nl-NL" sz="3600" baseline="30000" dirty="0" smtClean="0"/>
              <a:t>e</a:t>
            </a:r>
            <a:r>
              <a:rPr lang="nl-NL" sz="3600" dirty="0" smtClean="0"/>
              <a:t> les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/>
          </a:bodyPr>
          <a:lstStyle/>
          <a:p>
            <a:r>
              <a:rPr lang="nl-NL" sz="2400" b="1" dirty="0" smtClean="0">
                <a:sym typeface="Wingdings" pitchFamily="2" charset="2"/>
              </a:rPr>
              <a:t>Gevolgen</a:t>
            </a:r>
          </a:p>
          <a:p>
            <a:pPr>
              <a:buFont typeface="Wingdings" pitchFamily="2" charset="2"/>
              <a:buChar char="ü"/>
            </a:pPr>
            <a:r>
              <a:rPr lang="nl-NL" sz="2400" dirty="0" smtClean="0">
                <a:sym typeface="Wingdings" pitchFamily="2" charset="2"/>
              </a:rPr>
              <a:t>Banken meer voorzichtig met uitlenen.</a:t>
            </a:r>
          </a:p>
          <a:p>
            <a:pPr>
              <a:buFont typeface="Wingdings" pitchFamily="2" charset="2"/>
              <a:buChar char="ü"/>
              <a:tabLst>
                <a:tab pos="363538" algn="l"/>
              </a:tabLst>
            </a:pPr>
            <a:r>
              <a:rPr lang="nl-NL" sz="2400" dirty="0" smtClean="0">
                <a:sym typeface="Wingdings" pitchFamily="2" charset="2"/>
              </a:rPr>
              <a:t>Moeilijker uitlenen: minder consumeren en investeren. </a:t>
            </a:r>
          </a:p>
          <a:p>
            <a:pPr>
              <a:buFont typeface="Wingdings" pitchFamily="2" charset="2"/>
              <a:buChar char="ü"/>
              <a:tabLst>
                <a:tab pos="363538" algn="l"/>
              </a:tabLst>
            </a:pPr>
            <a:r>
              <a:rPr lang="nl-NL" sz="2400" dirty="0" smtClean="0">
                <a:sym typeface="Wingdings" pitchFamily="2" charset="2"/>
              </a:rPr>
              <a:t>Bestedingen dalen. Inkrimpen productie.</a:t>
            </a:r>
          </a:p>
          <a:p>
            <a:pPr>
              <a:buFont typeface="Wingdings" pitchFamily="2" charset="2"/>
              <a:buChar char="ü"/>
              <a:tabLst>
                <a:tab pos="363538" algn="l"/>
              </a:tabLst>
            </a:pPr>
            <a:r>
              <a:rPr lang="nl-NL" sz="2400" dirty="0" smtClean="0">
                <a:sym typeface="Wingdings" pitchFamily="2" charset="2"/>
              </a:rPr>
              <a:t>Minder werkgelegenheid; hogere werkloosheid.</a:t>
            </a:r>
          </a:p>
          <a:p>
            <a:pPr>
              <a:buFont typeface="Wingdings" pitchFamily="2" charset="2"/>
              <a:buChar char="ü"/>
              <a:tabLst>
                <a:tab pos="363538" algn="l"/>
              </a:tabLst>
            </a:pPr>
            <a:r>
              <a:rPr lang="nl-NL" sz="2400" dirty="0" smtClean="0">
                <a:sym typeface="Wingdings" pitchFamily="2" charset="2"/>
              </a:rPr>
              <a:t>Daling consumentenvertrouwen. Verdere daling productie en werkgelegenheid.</a:t>
            </a:r>
          </a:p>
          <a:p>
            <a:pPr>
              <a:buFont typeface="Wingdings" pitchFamily="2" charset="2"/>
              <a:buChar char="ü"/>
              <a:tabLst>
                <a:tab pos="363538" algn="l"/>
              </a:tabLst>
            </a:pPr>
            <a:r>
              <a:rPr lang="nl-NL" sz="2400" dirty="0" smtClean="0">
                <a:sym typeface="Wingdings" pitchFamily="2" charset="2"/>
              </a:rPr>
              <a:t>Daling aandelenkoersen. Vermogen minder waard. Daling consumentenvertrouwen. Zo dalen bestedingen verder.</a:t>
            </a:r>
          </a:p>
          <a:p>
            <a:pPr>
              <a:buFontTx/>
              <a:buChar char="-"/>
              <a:tabLst>
                <a:tab pos="363538" algn="l"/>
              </a:tabLst>
            </a:pPr>
            <a:endParaRPr lang="nl-NL" sz="2400" dirty="0" smtClean="0">
              <a:sym typeface="Wingdings" pitchFamily="2" charset="2"/>
            </a:endParaRPr>
          </a:p>
          <a:p>
            <a:endParaRPr lang="nl-NL" sz="24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Kredietcrisis 3</a:t>
            </a:r>
            <a:r>
              <a:rPr lang="nl-NL" sz="3600" baseline="30000" dirty="0" smtClean="0"/>
              <a:t>e</a:t>
            </a:r>
            <a:r>
              <a:rPr lang="nl-NL" sz="3600" dirty="0" smtClean="0"/>
              <a:t> les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/>
          </a:bodyPr>
          <a:lstStyle/>
          <a:p>
            <a:endParaRPr lang="nl-NL" sz="24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We bespreken samen </a:t>
            </a:r>
            <a:r>
              <a:rPr lang="nl-NL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opgave 1.9</a:t>
            </a:r>
          </a:p>
          <a:p>
            <a:endParaRPr lang="nl-NL" sz="24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Controleer de rest van de opgaven die je gemaakt hebt.</a:t>
            </a:r>
          </a:p>
          <a:p>
            <a:endParaRPr lang="nl-NL" sz="2400" dirty="0" smtClean="0"/>
          </a:p>
          <a:p>
            <a:endParaRPr lang="nl-NL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2.1/2.6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Situatie nu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http://nos.nl/video/687865-slecht-kwartaal-voor-bouw.html</a:t>
            </a:r>
          </a:p>
          <a:p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http://nos.nl/video/686301-economie-groeit-met-half-procent.html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Begrippen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>
                <a:hlinkClick r:id="rId2"/>
              </a:rPr>
              <a:t>www.lweo.nl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2.7/2.12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000" dirty="0" smtClean="0"/>
              <a:t>Dinsdag 16 september</a:t>
            </a:r>
            <a:endParaRPr lang="nl-NL" sz="6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sz="4400" dirty="0" smtClean="0"/>
              <a:t>Test lesbrief Crisis </a:t>
            </a:r>
          </a:p>
          <a:p>
            <a:pPr>
              <a:buNone/>
            </a:pPr>
            <a:r>
              <a:rPr lang="nl-NL" sz="4400" dirty="0" smtClean="0"/>
              <a:t>Hoofdstukken 1 tot en met 3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9116104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pic>
        <p:nvPicPr>
          <p:cNvPr id="5" name="Picture 4" descr="http://aardbron.nl/wp-content/uploads/2008/11/banier-geld-is-afspra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6120680" cy="4590511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/>
          </a:bodyPr>
          <a:lstStyle/>
          <a:p>
            <a:r>
              <a:rPr lang="nl-NL" sz="2400" dirty="0" smtClean="0">
                <a:solidFill>
                  <a:schemeClr val="tx1"/>
                </a:solidFill>
              </a:rPr>
              <a:t>We hebben gezien in hoofdstuk 1 dat banken minder uitlenen (weet je nog: indien banken minder krediet geven, dalen de bestedingen en neemt de werkloosheid toe). </a:t>
            </a: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r>
              <a:rPr lang="nl-NL" sz="2400" dirty="0" smtClean="0">
                <a:solidFill>
                  <a:schemeClr val="tx1"/>
                </a:solidFill>
              </a:rPr>
              <a:t>Waarom lenen banken minder uit? </a:t>
            </a: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r>
              <a:rPr lang="nl-NL" sz="2400" dirty="0" smtClean="0">
                <a:solidFill>
                  <a:schemeClr val="tx1"/>
                </a:solidFill>
              </a:rPr>
              <a:t>Om dit te begrijpen kijken we eerst naar </a:t>
            </a:r>
            <a:r>
              <a:rPr lang="nl-NL" sz="2400" b="1" i="1" u="sng" dirty="0" smtClean="0">
                <a:solidFill>
                  <a:schemeClr val="tx1"/>
                </a:solidFill>
              </a:rPr>
              <a:t>de rol van geld</a:t>
            </a:r>
            <a:r>
              <a:rPr lang="nl-NL" sz="2400" dirty="0" smtClean="0">
                <a:solidFill>
                  <a:schemeClr val="tx1"/>
                </a:solidFill>
              </a:rPr>
              <a:t>  (paragraaf 2.1). 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5155664" cy="5214974"/>
          </a:xfrm>
        </p:spPr>
        <p:txBody>
          <a:bodyPr>
            <a:normAutofit/>
          </a:bodyPr>
          <a:lstStyle/>
          <a:p>
            <a:r>
              <a:rPr lang="nl-NL" sz="2400" dirty="0" smtClean="0">
                <a:solidFill>
                  <a:schemeClr val="tx1"/>
                </a:solidFill>
              </a:rPr>
              <a:t>Geld bestaat uit:</a:t>
            </a:r>
          </a:p>
          <a:p>
            <a:r>
              <a:rPr lang="nl-NL" sz="2400" u="sng" dirty="0" err="1" smtClean="0">
                <a:solidFill>
                  <a:srgbClr val="FF0000"/>
                </a:solidFill>
              </a:rPr>
              <a:t>Chartaal</a:t>
            </a:r>
            <a:r>
              <a:rPr lang="nl-NL" sz="2400" u="sng" dirty="0" smtClean="0">
                <a:solidFill>
                  <a:srgbClr val="FF0000"/>
                </a:solidFill>
              </a:rPr>
              <a:t> geld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chemeClr val="tx1"/>
                </a:solidFill>
              </a:rPr>
              <a:t>= munten </a:t>
            </a:r>
            <a:r>
              <a:rPr lang="nl-NL" sz="1800" dirty="0" smtClean="0">
                <a:solidFill>
                  <a:schemeClr val="tx1"/>
                </a:solidFill>
              </a:rPr>
              <a:t>(uitgegeven door het Rijk)</a:t>
            </a:r>
            <a:r>
              <a:rPr lang="nl-NL" sz="2400" dirty="0" smtClean="0">
                <a:solidFill>
                  <a:schemeClr val="tx1"/>
                </a:solidFill>
              </a:rPr>
              <a:t> en bankbiljetten </a:t>
            </a:r>
            <a:r>
              <a:rPr lang="nl-NL" sz="1800" dirty="0" smtClean="0">
                <a:solidFill>
                  <a:schemeClr val="tx1"/>
                </a:solidFill>
              </a:rPr>
              <a:t>(uitgegeven door DNB/ECB)</a:t>
            </a:r>
          </a:p>
          <a:p>
            <a:r>
              <a:rPr lang="nl-NL" sz="1900" i="1" dirty="0" smtClean="0">
                <a:solidFill>
                  <a:srgbClr val="FF0000"/>
                </a:solidFill>
              </a:rPr>
              <a:t>Nominale waarde </a:t>
            </a:r>
            <a:r>
              <a:rPr lang="nl-NL" sz="1900" i="1" dirty="0" smtClean="0">
                <a:solidFill>
                  <a:schemeClr val="tx1"/>
                </a:solidFill>
              </a:rPr>
              <a:t>= waarde die op het geld gedrukt staat.</a:t>
            </a:r>
            <a:endParaRPr lang="nl-NL" sz="1900" i="1" dirty="0" smtClean="0">
              <a:solidFill>
                <a:srgbClr val="FF0000"/>
              </a:solidFill>
            </a:endParaRPr>
          </a:p>
          <a:p>
            <a:r>
              <a:rPr lang="nl-NL" sz="1900" i="1" dirty="0" smtClean="0">
                <a:solidFill>
                  <a:srgbClr val="FF0000"/>
                </a:solidFill>
              </a:rPr>
              <a:t>Intrinsieke waarde </a:t>
            </a:r>
            <a:r>
              <a:rPr lang="nl-NL" sz="1900" i="1" dirty="0" smtClean="0">
                <a:solidFill>
                  <a:schemeClr val="tx1"/>
                </a:solidFill>
              </a:rPr>
              <a:t>= waarde van het materiaal.</a:t>
            </a:r>
          </a:p>
          <a:p>
            <a:r>
              <a:rPr lang="nl-NL" sz="1900" i="1" dirty="0" smtClean="0">
                <a:solidFill>
                  <a:schemeClr val="tx1"/>
                </a:solidFill>
              </a:rPr>
              <a:t>Nominale waarde &gt; intrinsieke waarde</a:t>
            </a:r>
          </a:p>
          <a:p>
            <a:endParaRPr lang="nl-NL" sz="2400" dirty="0" smtClean="0">
              <a:solidFill>
                <a:srgbClr val="FF0000"/>
              </a:solidFill>
            </a:endParaRPr>
          </a:p>
          <a:p>
            <a:r>
              <a:rPr lang="nl-NL" sz="2400" u="sng" dirty="0" smtClean="0">
                <a:solidFill>
                  <a:srgbClr val="FF0000"/>
                </a:solidFill>
              </a:rPr>
              <a:t>Giraal geld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chemeClr val="tx1"/>
                </a:solidFill>
              </a:rPr>
              <a:t>= door banken ‘gemaakt’ geld wat op je bankrekening staat.</a:t>
            </a:r>
          </a:p>
        </p:txBody>
      </p:sp>
      <p:pic>
        <p:nvPicPr>
          <p:cNvPr id="19458" name="Picture 2" descr="http://bp1.blogger.com/_sif4C0FJfEg/SIM-KNm4FzI/AAAAAAAAAWY/NAMAnA34PjQ/s400/geld+bewerk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725144"/>
            <a:ext cx="2160240" cy="2138637"/>
          </a:xfrm>
          <a:prstGeom prst="rect">
            <a:avLst/>
          </a:prstGeom>
          <a:noFill/>
        </p:spPr>
      </p:pic>
      <p:pic>
        <p:nvPicPr>
          <p:cNvPr id="19460" name="Picture 4" descr="http://www.vrouwenpolder.nu/wp-content/uploads/2009/09/geld_938220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5" y="1772816"/>
            <a:ext cx="2509369" cy="16561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19410707">
            <a:off x="576556" y="1585930"/>
            <a:ext cx="7498080" cy="1143000"/>
          </a:xfrm>
        </p:spPr>
        <p:txBody>
          <a:bodyPr/>
          <a:lstStyle/>
          <a:p>
            <a:r>
              <a:rPr lang="nl-NL" dirty="0" smtClean="0"/>
              <a:t>Te koop: stadsvilla met tuin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87824" y="20574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9600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nl-NL" sz="9600" dirty="0" smtClean="0">
                <a:latin typeface="Calibri"/>
                <a:cs typeface="Calibri"/>
              </a:rPr>
              <a:t>€200.000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/>
          </a:bodyPr>
          <a:lstStyle/>
          <a:p>
            <a:r>
              <a:rPr lang="nl-NL" sz="2400" dirty="0" smtClean="0">
                <a:solidFill>
                  <a:schemeClr val="tx1"/>
                </a:solidFill>
              </a:rPr>
              <a:t>Functies van geld:</a:t>
            </a:r>
          </a:p>
          <a:p>
            <a:pPr>
              <a:buFontTx/>
              <a:buChar char="-"/>
              <a:tabLst>
                <a:tab pos="363538" algn="l"/>
              </a:tabLst>
            </a:pPr>
            <a:r>
              <a:rPr lang="nl-NL" sz="2400" dirty="0" smtClean="0">
                <a:solidFill>
                  <a:schemeClr val="tx1"/>
                </a:solidFill>
              </a:rPr>
              <a:t>	</a:t>
            </a:r>
            <a:r>
              <a:rPr lang="nl-NL" sz="2400" dirty="0" smtClean="0">
                <a:solidFill>
                  <a:srgbClr val="FF0000"/>
                </a:solidFill>
              </a:rPr>
              <a:t>Ruilmiddel</a:t>
            </a:r>
            <a:r>
              <a:rPr lang="nl-NL" sz="2400" dirty="0" smtClean="0">
                <a:solidFill>
                  <a:schemeClr val="tx1"/>
                </a:solidFill>
              </a:rPr>
              <a:t> = betaalmiddel</a:t>
            </a:r>
          </a:p>
          <a:p>
            <a:pPr>
              <a:buFontTx/>
              <a:buChar char="-"/>
              <a:tabLst>
                <a:tab pos="363538" algn="l"/>
              </a:tabLst>
            </a:pPr>
            <a:r>
              <a:rPr lang="nl-NL" sz="2400" dirty="0" smtClean="0">
                <a:solidFill>
                  <a:schemeClr val="tx1"/>
                </a:solidFill>
              </a:rPr>
              <a:t>	</a:t>
            </a:r>
            <a:r>
              <a:rPr lang="nl-NL" sz="2400" dirty="0" smtClean="0">
                <a:solidFill>
                  <a:srgbClr val="FF0000"/>
                </a:solidFill>
              </a:rPr>
              <a:t>Rekenmiddel</a:t>
            </a:r>
            <a:r>
              <a:rPr lang="nl-NL" sz="2400" dirty="0" smtClean="0">
                <a:solidFill>
                  <a:schemeClr val="tx1"/>
                </a:solidFill>
              </a:rPr>
              <a:t> = waardemiddel</a:t>
            </a:r>
          </a:p>
          <a:p>
            <a:pPr>
              <a:buFontTx/>
              <a:buChar char="-"/>
              <a:tabLst>
                <a:tab pos="363538" algn="l"/>
              </a:tabLst>
            </a:pPr>
            <a:r>
              <a:rPr lang="nl-NL" sz="2400" dirty="0" smtClean="0">
                <a:solidFill>
                  <a:schemeClr val="tx1"/>
                </a:solidFill>
              </a:rPr>
              <a:t>	</a:t>
            </a:r>
            <a:r>
              <a:rPr lang="nl-NL" sz="2400" dirty="0" smtClean="0">
                <a:solidFill>
                  <a:srgbClr val="FF0000"/>
                </a:solidFill>
              </a:rPr>
              <a:t>Spaarmiddel</a:t>
            </a:r>
            <a:r>
              <a:rPr lang="nl-NL" sz="2400" dirty="0" smtClean="0">
                <a:solidFill>
                  <a:schemeClr val="tx1"/>
                </a:solidFill>
              </a:rPr>
              <a:t> = oppotmiddel</a:t>
            </a:r>
          </a:p>
          <a:p>
            <a:pPr>
              <a:buFontTx/>
              <a:buChar char="-"/>
              <a:tabLst>
                <a:tab pos="363538" algn="l"/>
              </a:tabLst>
            </a:pPr>
            <a:endParaRPr lang="nl-NL" sz="2400" dirty="0" smtClean="0">
              <a:solidFill>
                <a:schemeClr val="tx1"/>
              </a:solidFill>
            </a:endParaRPr>
          </a:p>
          <a:p>
            <a:pPr>
              <a:tabLst>
                <a:tab pos="363538" algn="l"/>
              </a:tabLst>
            </a:pPr>
            <a:r>
              <a:rPr lang="nl-NL" sz="2400" dirty="0" smtClean="0">
                <a:solidFill>
                  <a:srgbClr val="FF0000"/>
                </a:solidFill>
              </a:rPr>
              <a:t>Directe ruil </a:t>
            </a:r>
            <a:r>
              <a:rPr lang="nl-NL" sz="2400" dirty="0" smtClean="0">
                <a:solidFill>
                  <a:schemeClr val="tx1"/>
                </a:solidFill>
              </a:rPr>
              <a:t>= ruil in natura = ruil van </a:t>
            </a:r>
          </a:p>
          <a:p>
            <a:pPr>
              <a:tabLst>
                <a:tab pos="363538" algn="l"/>
              </a:tabLst>
            </a:pPr>
            <a:r>
              <a:rPr lang="nl-NL" sz="2400" dirty="0" smtClean="0">
                <a:solidFill>
                  <a:schemeClr val="tx1"/>
                </a:solidFill>
              </a:rPr>
              <a:t>goederen tegen goederen.</a:t>
            </a:r>
          </a:p>
          <a:p>
            <a:pPr>
              <a:tabLst>
                <a:tab pos="363538" algn="l"/>
              </a:tabLst>
            </a:pPr>
            <a:r>
              <a:rPr lang="nl-NL" sz="2400" dirty="0" smtClean="0">
                <a:solidFill>
                  <a:srgbClr val="FF0000"/>
                </a:solidFill>
              </a:rPr>
              <a:t>Indirecte ruil </a:t>
            </a:r>
            <a:r>
              <a:rPr lang="nl-NL" sz="2400" dirty="0" smtClean="0">
                <a:solidFill>
                  <a:schemeClr val="tx1"/>
                </a:solidFill>
              </a:rPr>
              <a:t>= ruil van goederen tegen goederen met de tussenkomst van geld.</a:t>
            </a:r>
          </a:p>
          <a:p>
            <a:pPr>
              <a:tabLst>
                <a:tab pos="363538" algn="l"/>
              </a:tabLst>
            </a:pPr>
            <a:endParaRPr lang="nl-NL" sz="2400" dirty="0" smtClean="0">
              <a:solidFill>
                <a:schemeClr val="tx1"/>
              </a:solidFill>
            </a:endParaRPr>
          </a:p>
          <a:p>
            <a:pPr>
              <a:tabLst>
                <a:tab pos="363538" algn="l"/>
              </a:tabLst>
            </a:pPr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Kort klassikaal bespreken </a:t>
            </a:r>
            <a:r>
              <a:rPr lang="nl-NL" sz="24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opgaven 2.5 en 2.6</a:t>
            </a:r>
          </a:p>
        </p:txBody>
      </p:sp>
      <p:pic>
        <p:nvPicPr>
          <p:cNvPr id="20482" name="Picture 2" descr="http://static.skynetblogs.be/media/102622/dyn003_original_200_135_pjpeg_2516036_1cab19b401d7fc8ee05899b4a08948e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9448" y="3068960"/>
            <a:ext cx="1905000" cy="1285875"/>
          </a:xfrm>
          <a:prstGeom prst="rect">
            <a:avLst/>
          </a:prstGeom>
          <a:noFill/>
        </p:spPr>
      </p:pic>
      <p:pic>
        <p:nvPicPr>
          <p:cNvPr id="20484" name="Picture 4" descr="http://www.studiohajo.nl/wp-content/uploadedImages/2009/05/next-ruilhande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9898" y="1305818"/>
            <a:ext cx="1792542" cy="169113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Geld</a:t>
            </a:r>
            <a:r>
              <a:rPr lang="nl-NL" sz="2400" dirty="0" smtClean="0"/>
              <a:t> is een economisch ruilmiddel dat op grond van algemene en wettelijke erkenning gebruikt kan worden voor ruiltransacties. </a:t>
            </a:r>
            <a:r>
              <a:rPr lang="nl-NL" sz="2400" dirty="0" smtClean="0">
                <a:solidFill>
                  <a:schemeClr val="tx1"/>
                </a:solidFill>
              </a:rPr>
              <a:t>Dit betekent dat geld als algemeen betaalmiddel is geaccepteerd. </a:t>
            </a: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r>
              <a:rPr lang="nl-NL" sz="2400" dirty="0" smtClean="0">
                <a:solidFill>
                  <a:schemeClr val="tx1"/>
                </a:solidFill>
              </a:rPr>
              <a:t>Mensen </a:t>
            </a:r>
            <a:r>
              <a:rPr lang="nl-NL" sz="2400" b="1" u="sng" dirty="0" smtClean="0">
                <a:solidFill>
                  <a:schemeClr val="tx1"/>
                </a:solidFill>
              </a:rPr>
              <a:t>vertrouwen</a:t>
            </a:r>
            <a:r>
              <a:rPr lang="nl-NL" sz="2400" dirty="0" smtClean="0">
                <a:solidFill>
                  <a:schemeClr val="tx1"/>
                </a:solidFill>
              </a:rPr>
              <a:t> erop dat met geld producten gekocht kunnen worden. </a:t>
            </a: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r>
              <a:rPr lang="nl-NL" sz="2400" dirty="0" smtClean="0">
                <a:solidFill>
                  <a:schemeClr val="tx1"/>
                </a:solidFill>
              </a:rPr>
              <a:t>Door zeer grote prijsstijgingen (hyperinflatie) kan het vertrouwen in geld verloren gaan.</a:t>
            </a:r>
          </a:p>
          <a:p>
            <a:endParaRPr lang="nl-NL" sz="2400" i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Controleren opgaven 2.1 tot en met 2.6 met antwoordenboekjes</a:t>
            </a: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rgbClr val="FF0000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0" y="6143644"/>
            <a:ext cx="1000100" cy="714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H4</a:t>
            </a:r>
          </a:p>
          <a:p>
            <a:pPr algn="ctr"/>
            <a:r>
              <a:rPr lang="nl-NL" dirty="0" smtClean="0">
                <a:solidFill>
                  <a:schemeClr val="tx1"/>
                </a:solidFill>
              </a:rPr>
              <a:t>Crisis</a:t>
            </a:r>
            <a:endParaRPr lang="nl-N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2.13/2.18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376788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81032" y="-27384"/>
            <a:ext cx="4147552" cy="783086"/>
          </a:xfrm>
        </p:spPr>
        <p:txBody>
          <a:bodyPr>
            <a:normAutofit/>
          </a:bodyPr>
          <a:lstStyle/>
          <a:p>
            <a:r>
              <a:rPr lang="nl-NL" sz="3200" dirty="0" smtClean="0"/>
              <a:t>Hoofdstuk 2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3140968"/>
            <a:ext cx="7711440" cy="5214974"/>
          </a:xfrm>
        </p:spPr>
        <p:txBody>
          <a:bodyPr>
            <a:normAutofit/>
          </a:bodyPr>
          <a:lstStyle/>
          <a:p>
            <a:r>
              <a:rPr lang="nl-NL" sz="2200" u="sng" dirty="0" smtClean="0">
                <a:solidFill>
                  <a:srgbClr val="FF0000"/>
                </a:solidFill>
              </a:rPr>
              <a:t>Arbeidsdeling</a:t>
            </a:r>
            <a:r>
              <a:rPr lang="nl-NL" sz="2200" dirty="0" smtClean="0">
                <a:solidFill>
                  <a:schemeClr val="tx1"/>
                </a:solidFill>
              </a:rPr>
              <a:t> = Het arbeidsproces verdelen in afzonderlijke taken. Mensen </a:t>
            </a:r>
            <a:r>
              <a:rPr lang="nl-NL" sz="2200" u="sng" dirty="0" smtClean="0">
                <a:solidFill>
                  <a:schemeClr val="tx1"/>
                </a:solidFill>
              </a:rPr>
              <a:t>specialiseren</a:t>
            </a:r>
            <a:r>
              <a:rPr lang="nl-NL" sz="2200" dirty="0" smtClean="0">
                <a:solidFill>
                  <a:schemeClr val="tx1"/>
                </a:solidFill>
              </a:rPr>
              <a:t> zich en leggen zich toe op het uitvoeren van een taak. Je doet meer ervaring op waardoor je bekwaamheid toeneemt.</a:t>
            </a:r>
            <a:br>
              <a:rPr lang="nl-NL" sz="2200" dirty="0" smtClean="0">
                <a:solidFill>
                  <a:schemeClr val="tx1"/>
                </a:solidFill>
              </a:rPr>
            </a:br>
            <a:r>
              <a:rPr lang="nl-NL" sz="2200" dirty="0" smtClean="0">
                <a:solidFill>
                  <a:schemeClr val="tx1"/>
                </a:solidFill>
              </a:rPr>
              <a:t/>
            </a:r>
            <a:br>
              <a:rPr lang="nl-NL" sz="2200" dirty="0" smtClean="0">
                <a:solidFill>
                  <a:schemeClr val="tx1"/>
                </a:solidFill>
              </a:rPr>
            </a:br>
            <a:r>
              <a:rPr lang="nl-NL" sz="2200" u="sng" dirty="0" smtClean="0">
                <a:solidFill>
                  <a:srgbClr val="FF0000"/>
                </a:solidFill>
              </a:rPr>
              <a:t>Arbeidsproductiviteit</a:t>
            </a:r>
            <a:r>
              <a:rPr lang="nl-NL" sz="2200" dirty="0" smtClean="0">
                <a:solidFill>
                  <a:schemeClr val="tx1"/>
                </a:solidFill>
              </a:rPr>
              <a:t> = de hoeveelheid productie per persoon per tijdseenheid.</a:t>
            </a:r>
          </a:p>
          <a:p>
            <a:endParaRPr lang="nl-NL" sz="2200" dirty="0" smtClean="0">
              <a:solidFill>
                <a:schemeClr val="tx1"/>
              </a:solidFill>
            </a:endParaRPr>
          </a:p>
          <a:p>
            <a:r>
              <a:rPr lang="nl-NL" sz="2200" i="1" dirty="0" smtClean="0">
                <a:solidFill>
                  <a:schemeClr val="tx1"/>
                </a:solidFill>
              </a:rPr>
              <a:t>Door arbeidsdeling en specialisatie stijgt de arbeidsproductiviteit.</a:t>
            </a:r>
          </a:p>
        </p:txBody>
      </p:sp>
      <p:pic>
        <p:nvPicPr>
          <p:cNvPr id="1026" name="Picture 2" descr="http://www.wereldinbeeld.be/files/PhilipsShanghaiwerkneemst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947" y="-27384"/>
            <a:ext cx="5630037" cy="31409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81032" y="-27384"/>
            <a:ext cx="4147552" cy="783086"/>
          </a:xfrm>
        </p:spPr>
        <p:txBody>
          <a:bodyPr>
            <a:normAutofit/>
          </a:bodyPr>
          <a:lstStyle/>
          <a:p>
            <a:r>
              <a:rPr lang="nl-NL" sz="3200" dirty="0" smtClean="0"/>
              <a:t>Hoofdstuk 2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196752"/>
            <a:ext cx="3931528" cy="5214974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chemeClr val="tx1"/>
                </a:solidFill>
              </a:rPr>
              <a:t>Er ontstaan verschillende beroepen. Maar om iedereen in zijn behoeften te voorzien moet er </a:t>
            </a:r>
            <a:r>
              <a:rPr lang="nl-NL" sz="2200" u="sng" dirty="0" smtClean="0">
                <a:solidFill>
                  <a:schemeClr val="tx1"/>
                </a:solidFill>
              </a:rPr>
              <a:t>efficiënt</a:t>
            </a:r>
            <a:r>
              <a:rPr lang="nl-NL" sz="2200" dirty="0" smtClean="0">
                <a:solidFill>
                  <a:schemeClr val="tx1"/>
                </a:solidFill>
              </a:rPr>
              <a:t> geruild worden. Met geld dus. </a:t>
            </a:r>
          </a:p>
          <a:p>
            <a:endParaRPr lang="nl-NL" sz="2200" dirty="0" smtClean="0">
              <a:solidFill>
                <a:schemeClr val="tx1"/>
              </a:solidFill>
            </a:endParaRPr>
          </a:p>
          <a:p>
            <a:endParaRPr lang="nl-NL" sz="2200" dirty="0" smtClean="0">
              <a:solidFill>
                <a:schemeClr val="tx1"/>
              </a:solidFill>
            </a:endParaRPr>
          </a:p>
          <a:p>
            <a:r>
              <a:rPr lang="nl-NL" sz="2200" dirty="0" smtClean="0">
                <a:solidFill>
                  <a:schemeClr val="tx1"/>
                </a:solidFill>
              </a:rPr>
              <a:t>Geld verlaagt transactiekosten en de nadelen van ruilen in natura.</a:t>
            </a:r>
          </a:p>
          <a:p>
            <a:endParaRPr lang="nl-NL" sz="2200" dirty="0" smtClean="0">
              <a:solidFill>
                <a:schemeClr val="tx1"/>
              </a:solidFill>
            </a:endParaRPr>
          </a:p>
        </p:txBody>
      </p:sp>
      <p:pic>
        <p:nvPicPr>
          <p:cNvPr id="6" name="Picture 2" descr="http://static.skynetblogs.be/media/102622/dyn003_original_200_135_pjpeg_2516036_1cab19b401d7fc8ee05899b4a08948e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05064"/>
            <a:ext cx="3456384" cy="2333058"/>
          </a:xfrm>
          <a:prstGeom prst="rect">
            <a:avLst/>
          </a:prstGeom>
          <a:noFill/>
        </p:spPr>
      </p:pic>
      <p:pic>
        <p:nvPicPr>
          <p:cNvPr id="7" name="Picture 4" descr="http://www.studiohajo.nl/wp-content/uploadedImages/2009/05/next-ruilhande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052736"/>
            <a:ext cx="2824059" cy="266429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81032" y="-27384"/>
            <a:ext cx="4147552" cy="783086"/>
          </a:xfrm>
        </p:spPr>
        <p:txBody>
          <a:bodyPr>
            <a:normAutofit/>
          </a:bodyPr>
          <a:lstStyle/>
          <a:p>
            <a:r>
              <a:rPr lang="nl-NL" sz="3200" dirty="0" smtClean="0"/>
              <a:t>Hoofdstuk 2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196752"/>
            <a:ext cx="6595824" cy="5214974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chemeClr val="tx1"/>
                </a:solidFill>
              </a:rPr>
              <a:t>Arbeidsdeling en specialisatie leiden ertoe dat iedereen dat doet waar hij het beste in is. Maar soms zit het niet mee: je kan niet alles het beste!</a:t>
            </a:r>
          </a:p>
          <a:p>
            <a:endParaRPr lang="nl-NL" sz="2200" dirty="0" smtClean="0">
              <a:solidFill>
                <a:schemeClr val="tx1"/>
              </a:solidFill>
            </a:endParaRPr>
          </a:p>
          <a:p>
            <a:r>
              <a:rPr lang="nl-NL" sz="2200" dirty="0" smtClean="0">
                <a:solidFill>
                  <a:schemeClr val="tx1"/>
                </a:solidFill>
              </a:rPr>
              <a:t>Specialiseer jezelf in waar je relatief het beste in bent. </a:t>
            </a:r>
          </a:p>
          <a:p>
            <a:endParaRPr lang="nl-NL" sz="2200" dirty="0" smtClean="0">
              <a:solidFill>
                <a:schemeClr val="tx1"/>
              </a:solidFill>
            </a:endParaRPr>
          </a:p>
          <a:p>
            <a:r>
              <a:rPr lang="nl-NL" sz="2200" dirty="0" smtClean="0">
                <a:solidFill>
                  <a:schemeClr val="tx1"/>
                </a:solidFill>
              </a:rPr>
              <a:t>Oftewel kijk waar het </a:t>
            </a:r>
            <a:r>
              <a:rPr lang="nl-NL" sz="2200" u="sng" dirty="0" smtClean="0">
                <a:solidFill>
                  <a:schemeClr val="tx1"/>
                </a:solidFill>
              </a:rPr>
              <a:t>comparatief voordeel</a:t>
            </a:r>
            <a:r>
              <a:rPr lang="nl-NL" sz="2200" dirty="0" smtClean="0">
                <a:solidFill>
                  <a:schemeClr val="tx1"/>
                </a:solidFill>
              </a:rPr>
              <a:t> zit.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4000" dirty="0" smtClean="0"/>
              <a:t>Hoofdstuk 2 Geld en ruil</a:t>
            </a:r>
            <a:endParaRPr lang="nl-NL" sz="4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 fontScale="92500" lnSpcReduction="20000"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Comparatief voordeel</a:t>
            </a:r>
          </a:p>
          <a:p>
            <a:endParaRPr lang="nl-NL" sz="2400" dirty="0" smtClean="0">
              <a:solidFill>
                <a:srgbClr val="FF0000"/>
              </a:solidFill>
            </a:endParaRPr>
          </a:p>
          <a:p>
            <a:endParaRPr lang="nl-NL" sz="2400" dirty="0" smtClean="0">
              <a:solidFill>
                <a:srgbClr val="FF0000"/>
              </a:solidFill>
            </a:endParaRPr>
          </a:p>
          <a:p>
            <a:endParaRPr lang="nl-NL" sz="2400" dirty="0" smtClean="0">
              <a:solidFill>
                <a:srgbClr val="FF0000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endParaRPr lang="nl-NL" sz="2400" dirty="0" smtClean="0">
              <a:solidFill>
                <a:schemeClr val="tx1"/>
              </a:solidFill>
            </a:endParaRPr>
          </a:p>
          <a:p>
            <a:r>
              <a:rPr lang="nl-NL" sz="2400" dirty="0" smtClean="0">
                <a:solidFill>
                  <a:schemeClr val="tx1"/>
                </a:solidFill>
              </a:rPr>
              <a:t>Taakverdeling? Wie doet wat?</a:t>
            </a:r>
          </a:p>
          <a:p>
            <a:r>
              <a:rPr lang="nl-NL" sz="2400" dirty="0" smtClean="0">
                <a:solidFill>
                  <a:schemeClr val="tx1"/>
                </a:solidFill>
              </a:rPr>
              <a:t>Voor taak 1 heeft persoon 2 (7-5)/5 x 100% = 40% meer tijd nodig dan persoon 1.</a:t>
            </a:r>
          </a:p>
          <a:p>
            <a:r>
              <a:rPr lang="nl-NL" sz="2400" dirty="0" smtClean="0">
                <a:solidFill>
                  <a:schemeClr val="tx1"/>
                </a:solidFill>
              </a:rPr>
              <a:t>Voor taak 2 heeft persoon 2 (16-12)/12 x 100% = 33% meer tijd nodig dan persoon 1.</a:t>
            </a:r>
          </a:p>
          <a:p>
            <a:r>
              <a:rPr lang="nl-NL" sz="2400" dirty="0" smtClean="0">
                <a:solidFill>
                  <a:schemeClr val="tx1"/>
                </a:solidFill>
              </a:rPr>
              <a:t>M.a.w. de achterstand van persoon 2 is bij taak 2 het kleinst. Hij kan het beste taak 2 uitvoeren. Hij heeft een </a:t>
            </a:r>
            <a:r>
              <a:rPr lang="nl-NL" sz="2400" dirty="0" smtClean="0">
                <a:solidFill>
                  <a:srgbClr val="FF0000"/>
                </a:solidFill>
              </a:rPr>
              <a:t>comparatief voordeel </a:t>
            </a:r>
            <a:r>
              <a:rPr lang="nl-NL" sz="2400" dirty="0" smtClean="0">
                <a:solidFill>
                  <a:schemeClr val="tx1"/>
                </a:solidFill>
              </a:rPr>
              <a:t>t.o.v. taak 1.</a:t>
            </a:r>
          </a:p>
          <a:p>
            <a:endParaRPr lang="nl-NL" sz="2400" i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nl-NL" sz="2400" dirty="0" smtClean="0">
              <a:solidFill>
                <a:srgbClr val="00B0F0"/>
              </a:solidFill>
            </a:endParaRPr>
          </a:p>
          <a:p>
            <a:endParaRPr lang="nl-NL" sz="2400" dirty="0" smtClean="0">
              <a:solidFill>
                <a:srgbClr val="00B0F0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0" y="6143644"/>
            <a:ext cx="1000100" cy="714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H4</a:t>
            </a:r>
          </a:p>
          <a:p>
            <a:pPr algn="ctr"/>
            <a:r>
              <a:rPr lang="nl-NL" dirty="0" smtClean="0">
                <a:solidFill>
                  <a:schemeClr val="tx1"/>
                </a:solidFill>
              </a:rPr>
              <a:t>Crisis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1932384" y="1700808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Taak 1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Taak 2</a:t>
                      </a:r>
                      <a:endParaRPr lang="nl-NL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Persoon</a:t>
                      </a:r>
                      <a:r>
                        <a:rPr lang="nl-NL" sz="2000" baseline="0" dirty="0" smtClean="0"/>
                        <a:t> 1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5 uur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12 uur</a:t>
                      </a:r>
                      <a:endParaRPr lang="nl-NL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Persoon 2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7 uur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/>
                        <a:t>16 uur</a:t>
                      </a:r>
                      <a:endParaRPr lang="nl-NL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Autofit/>
          </a:bodyPr>
          <a:lstStyle/>
          <a:p>
            <a:r>
              <a:rPr lang="nl-NL" sz="2400" u="sng" dirty="0" smtClean="0">
                <a:solidFill>
                  <a:srgbClr val="FF0000"/>
                </a:solidFill>
              </a:rPr>
              <a:t>Optimale verdeling</a:t>
            </a:r>
            <a:r>
              <a:rPr lang="nl-NL" sz="2400" dirty="0" smtClean="0"/>
              <a:t> = Beste verdeling binnen de mogelijkheden.</a:t>
            </a:r>
          </a:p>
          <a:p>
            <a:endParaRPr lang="nl-NL" sz="2400" u="sng" dirty="0" smtClean="0">
              <a:solidFill>
                <a:srgbClr val="FF0000"/>
              </a:solidFill>
            </a:endParaRPr>
          </a:p>
          <a:p>
            <a:r>
              <a:rPr lang="nl-NL" sz="2400" u="sng" dirty="0" smtClean="0">
                <a:solidFill>
                  <a:srgbClr val="FF0000"/>
                </a:solidFill>
              </a:rPr>
              <a:t>Absoluut voordeel</a:t>
            </a:r>
            <a:r>
              <a:rPr lang="nl-NL" sz="2400" dirty="0" smtClean="0"/>
              <a:t> = Voordeel ten opzichte van de ander.</a:t>
            </a:r>
            <a:endParaRPr lang="nl-NL" sz="2400" dirty="0" smtClean="0">
              <a:solidFill>
                <a:srgbClr val="FF0000"/>
              </a:solidFill>
            </a:endParaRPr>
          </a:p>
          <a:p>
            <a:endParaRPr lang="nl-NL" sz="2400" u="sng" dirty="0" smtClean="0">
              <a:solidFill>
                <a:srgbClr val="FF0000"/>
              </a:solidFill>
            </a:endParaRPr>
          </a:p>
          <a:p>
            <a:r>
              <a:rPr lang="nl-NL" sz="2400" u="sng" dirty="0" smtClean="0">
                <a:solidFill>
                  <a:srgbClr val="FF0000"/>
                </a:solidFill>
              </a:rPr>
              <a:t>Comparatief (relatief) voordeel</a:t>
            </a:r>
            <a:r>
              <a:rPr lang="nl-NL" sz="2400" dirty="0" smtClean="0"/>
              <a:t> = achterstand die relatief het kleinste is ten opzichte van het absolute voordeel van de ander.</a:t>
            </a:r>
          </a:p>
          <a:p>
            <a:endParaRPr lang="nl-NL" sz="2400" dirty="0" smtClean="0"/>
          </a:p>
          <a:p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Klassikaal bespreken </a:t>
            </a:r>
            <a:r>
              <a:rPr lang="nl-NL" sz="24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opgaven 2.11 </a:t>
            </a:r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en </a:t>
            </a:r>
            <a:r>
              <a:rPr lang="nl-NL" sz="24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2.12</a:t>
            </a:r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; controleren overige opgaven</a:t>
            </a:r>
          </a:p>
          <a:p>
            <a:endParaRPr lang="nl-NL" sz="2400" dirty="0" smtClean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2.19/2.32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18632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75656" y="404664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1691680" y="1556792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smtClean="0"/>
              <a:t>Consumenten/</a:t>
            </a:r>
          </a:p>
          <a:p>
            <a:pPr algn="ctr"/>
            <a:r>
              <a:rPr lang="nl-NL" sz="1600" dirty="0" smtClean="0"/>
              <a:t>Bedrijven</a:t>
            </a:r>
            <a:endParaRPr lang="nl-NL" sz="1600" dirty="0"/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4024213" y="1556792"/>
            <a:ext cx="2059955" cy="551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l-NL" dirty="0" smtClean="0">
                <a:solidFill>
                  <a:schemeClr val="bg1"/>
                </a:solidFill>
              </a:rPr>
              <a:t>Banken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732240" y="1556792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smtClean="0"/>
              <a:t>Consumenten/</a:t>
            </a:r>
          </a:p>
          <a:p>
            <a:pPr algn="ctr"/>
            <a:r>
              <a:rPr lang="nl-NL" sz="1600" dirty="0" smtClean="0"/>
              <a:t>Bedrijven</a:t>
            </a:r>
            <a:endParaRPr lang="nl-NL" sz="1600" dirty="0"/>
          </a:p>
        </p:txBody>
      </p:sp>
      <p:sp>
        <p:nvSpPr>
          <p:cNvPr id="10" name="PIJL-RECHTS 9"/>
          <p:cNvSpPr/>
          <p:nvPr/>
        </p:nvSpPr>
        <p:spPr>
          <a:xfrm>
            <a:off x="3435112" y="1844824"/>
            <a:ext cx="5040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/>
          </a:p>
        </p:txBody>
      </p:sp>
      <p:sp>
        <p:nvSpPr>
          <p:cNvPr id="11" name="PIJL-RECHTS 10"/>
          <p:cNvSpPr/>
          <p:nvPr/>
        </p:nvSpPr>
        <p:spPr>
          <a:xfrm>
            <a:off x="6171416" y="1844824"/>
            <a:ext cx="5040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1475656" y="2276872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 spaargeld                                              kredieten</a:t>
            </a:r>
          </a:p>
          <a:p>
            <a:endParaRPr lang="nl-NL" sz="2400" dirty="0" smtClean="0"/>
          </a:p>
          <a:p>
            <a:r>
              <a:rPr lang="nl-NL" sz="2200" dirty="0" smtClean="0"/>
              <a:t>Kredieten </a:t>
            </a:r>
            <a:r>
              <a:rPr lang="nl-NL" sz="2200" b="1" dirty="0" smtClean="0">
                <a:solidFill>
                  <a:srgbClr val="FF0000"/>
                </a:solidFill>
              </a:rPr>
              <a:t>&gt;</a:t>
            </a:r>
            <a:r>
              <a:rPr lang="nl-NL" sz="2200" dirty="0" smtClean="0"/>
              <a:t> spaargeld </a:t>
            </a:r>
            <a:r>
              <a:rPr lang="nl-NL" sz="2200" dirty="0" smtClean="0">
                <a:sym typeface="Wingdings" pitchFamily="2" charset="2"/>
              </a:rPr>
              <a:t> hoeveelheid geld in omloop neemt toe. De bank schept op die manier geld.</a:t>
            </a:r>
            <a:br>
              <a:rPr lang="nl-NL" sz="2200" dirty="0" smtClean="0">
                <a:sym typeface="Wingdings" pitchFamily="2" charset="2"/>
              </a:rPr>
            </a:br>
            <a:endParaRPr lang="nl-NL" sz="2200" dirty="0" smtClean="0"/>
          </a:p>
          <a:p>
            <a:r>
              <a:rPr lang="nl-NL" sz="2200" dirty="0" smtClean="0">
                <a:solidFill>
                  <a:srgbClr val="FF0000"/>
                </a:solidFill>
              </a:rPr>
              <a:t>Maatschappelijke geldhoeveelheid </a:t>
            </a:r>
            <a:r>
              <a:rPr lang="nl-NL" sz="2200" dirty="0" smtClean="0"/>
              <a:t>= </a:t>
            </a:r>
            <a:r>
              <a:rPr lang="nl-NL" sz="2200" dirty="0" err="1" smtClean="0"/>
              <a:t>Chartaal</a:t>
            </a:r>
            <a:r>
              <a:rPr lang="nl-NL" sz="2200" dirty="0" smtClean="0"/>
              <a:t> + giraal geld in handen van gezinnen en bedrijven (‘in omloop’).</a:t>
            </a:r>
          </a:p>
          <a:p>
            <a:endParaRPr lang="nl-NL" sz="2200" dirty="0" smtClean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1.9/1.14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2 Geld en ruil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Autofit/>
          </a:bodyPr>
          <a:lstStyle/>
          <a:p>
            <a:endParaRPr lang="nl-NL" sz="2400" u="sng" dirty="0" smtClean="0">
              <a:solidFill>
                <a:srgbClr val="FF0000"/>
              </a:solidFill>
            </a:endParaRPr>
          </a:p>
          <a:p>
            <a:r>
              <a:rPr lang="nl-NL" sz="2400" u="sng" dirty="0" smtClean="0">
                <a:solidFill>
                  <a:srgbClr val="FF0000"/>
                </a:solidFill>
              </a:rPr>
              <a:t>Rekening-couranttegoed</a:t>
            </a:r>
            <a:r>
              <a:rPr lang="nl-NL" sz="2400" dirty="0" smtClean="0"/>
              <a:t> = saldo op de betaalrekening</a:t>
            </a:r>
          </a:p>
          <a:p>
            <a:r>
              <a:rPr lang="nl-NL" sz="2400" u="sng" dirty="0" smtClean="0">
                <a:solidFill>
                  <a:srgbClr val="FF0000"/>
                </a:solidFill>
              </a:rPr>
              <a:t>Krediet</a:t>
            </a:r>
            <a:r>
              <a:rPr lang="nl-NL" sz="2400" dirty="0" smtClean="0"/>
              <a:t> = Geld dat uitgeleend wordt door een bank.</a:t>
            </a:r>
            <a:endParaRPr lang="nl-NL" sz="2000" i="1" dirty="0" smtClean="0"/>
          </a:p>
          <a:p>
            <a:r>
              <a:rPr lang="nl-NL" sz="2400" u="sng" dirty="0" smtClean="0">
                <a:solidFill>
                  <a:srgbClr val="FF0000"/>
                </a:solidFill>
              </a:rPr>
              <a:t>Hypothecaire lening</a:t>
            </a:r>
            <a:r>
              <a:rPr lang="nl-NL" sz="2400" dirty="0" smtClean="0"/>
              <a:t> = Langlopende lening met onroerend goed als onderpand.</a:t>
            </a:r>
          </a:p>
          <a:p>
            <a:r>
              <a:rPr lang="nl-NL" sz="2400" u="sng" dirty="0" smtClean="0">
                <a:solidFill>
                  <a:srgbClr val="FF0000"/>
                </a:solidFill>
              </a:rPr>
              <a:t>Liquide middelen</a:t>
            </a:r>
            <a:r>
              <a:rPr lang="nl-NL" sz="2400" dirty="0" smtClean="0"/>
              <a:t> = Munten en bankbiljetten om klanten uit te betalen wanneer ze geld opnemen.</a:t>
            </a:r>
            <a:endParaRPr lang="nl-NL" sz="2400" dirty="0" smtClean="0">
              <a:solidFill>
                <a:srgbClr val="FF0000"/>
              </a:solidFill>
            </a:endParaRPr>
          </a:p>
          <a:p>
            <a:r>
              <a:rPr lang="nl-NL" sz="2400" u="sng" dirty="0" smtClean="0">
                <a:solidFill>
                  <a:srgbClr val="FF0000"/>
                </a:solidFill>
              </a:rPr>
              <a:t>Liquiditeitspercentage</a:t>
            </a:r>
            <a:r>
              <a:rPr lang="nl-NL" sz="2400" dirty="0" smtClean="0"/>
              <a:t> = </a:t>
            </a:r>
            <a:r>
              <a:rPr lang="nl-NL" sz="2400" u="sng" dirty="0" smtClean="0">
                <a:solidFill>
                  <a:srgbClr val="FF0000"/>
                </a:solidFill>
              </a:rPr>
              <a:t>Dekkingspercentage</a:t>
            </a:r>
            <a:r>
              <a:rPr lang="nl-NL" sz="2400" dirty="0" smtClean="0"/>
              <a:t> = verhouding tussen liquide middelen en de rekening-couranttegoeden.</a:t>
            </a:r>
          </a:p>
          <a:p>
            <a:endParaRPr lang="nl-NL" sz="2400" i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Opgaven 2.17/2.18 bespreken; rest controleren.</a:t>
            </a:r>
          </a:p>
          <a:p>
            <a:endParaRPr lang="nl-NL" sz="2400" dirty="0" smtClean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3.1/3.13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18632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75656" y="404664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0" y="6143644"/>
            <a:ext cx="1000100" cy="714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H4</a:t>
            </a:r>
          </a:p>
          <a:p>
            <a:pPr algn="ctr"/>
            <a:r>
              <a:rPr lang="nl-NL" dirty="0" smtClean="0">
                <a:solidFill>
                  <a:schemeClr val="tx1"/>
                </a:solidFill>
              </a:rPr>
              <a:t>Crisis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Ondertitel 12"/>
          <p:cNvSpPr>
            <a:spLocks noGrp="1"/>
          </p:cNvSpPr>
          <p:nvPr>
            <p:ph type="subTitle" idx="1"/>
          </p:nvPr>
        </p:nvSpPr>
        <p:spPr>
          <a:xfrm>
            <a:off x="1432560" y="1556792"/>
            <a:ext cx="7406640" cy="4824536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Solvabiliteit</a:t>
            </a:r>
            <a:r>
              <a:rPr lang="nl-NL" dirty="0" smtClean="0"/>
              <a:t> = mate waarin een onderneming of organisatie in staat is bij liquidatie aan haar financiële verplichtingen te voldoen. De verhouding tussen bezittingen en schulden.</a:t>
            </a:r>
          </a:p>
          <a:p>
            <a:endParaRPr lang="nl-NL" dirty="0" smtClean="0"/>
          </a:p>
          <a:p>
            <a:r>
              <a:rPr lang="nl-NL" dirty="0" smtClean="0"/>
              <a:t>Als de bezittingen te laag zijn om de schulden af te betalen, is de solvabiliteit onvoldoende en kan de bank failliet gaan. </a:t>
            </a:r>
            <a:r>
              <a:rPr lang="nl-NL" b="1" dirty="0" smtClean="0"/>
              <a:t>Wat gebeurde er tijdens de financiële crisis?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75656" y="404664"/>
            <a:ext cx="7406640" cy="783086"/>
          </a:xfrm>
        </p:spPr>
        <p:txBody>
          <a:bodyPr>
            <a:normAutofit/>
          </a:bodyPr>
          <a:lstStyle/>
          <a:p>
            <a:r>
              <a:rPr lang="nl-NL" dirty="0" smtClean="0"/>
              <a:t>Hoofdstuk 2 Geld en ruil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0" y="6143644"/>
            <a:ext cx="1000100" cy="714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H4</a:t>
            </a:r>
          </a:p>
          <a:p>
            <a:pPr algn="ctr"/>
            <a:r>
              <a:rPr lang="nl-NL" dirty="0" smtClean="0">
                <a:solidFill>
                  <a:schemeClr val="tx1"/>
                </a:solidFill>
              </a:rPr>
              <a:t>Crisis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Ondertitel 12"/>
          <p:cNvSpPr>
            <a:spLocks noGrp="1"/>
          </p:cNvSpPr>
          <p:nvPr>
            <p:ph type="subTitle" idx="1"/>
          </p:nvPr>
        </p:nvSpPr>
        <p:spPr>
          <a:xfrm>
            <a:off x="1432560" y="1556792"/>
            <a:ext cx="7406640" cy="4824536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Klanten van banken kregen het vermoeden dat de banken de </a:t>
            </a:r>
            <a:r>
              <a:rPr lang="nl-NL" b="1" u="sng" dirty="0" smtClean="0"/>
              <a:t>schulden</a:t>
            </a:r>
            <a:r>
              <a:rPr lang="nl-NL" dirty="0" smtClean="0"/>
              <a:t> niet konden terugbetalen (oftewel het geld van klanten niet teruggeven!). Gevolg: massale opnames. </a:t>
            </a:r>
          </a:p>
          <a:p>
            <a:r>
              <a:rPr lang="nl-NL" dirty="0" smtClean="0"/>
              <a:t>Banken kunnen dan niet aan hun verplichtingen voldoen omdat er maar een bepaald niveau aan liquide middelen is (zie vorige les). En ook: veel </a:t>
            </a:r>
            <a:r>
              <a:rPr lang="nl-NL" b="1" u="sng" dirty="0" smtClean="0"/>
              <a:t>bezittingen</a:t>
            </a:r>
            <a:r>
              <a:rPr lang="nl-NL" dirty="0" smtClean="0"/>
              <a:t> van banken in de vorm van vorderingen op Amerikaanse huizenbezitters bleken waardeloos te zijn.</a:t>
            </a:r>
          </a:p>
          <a:p>
            <a:endParaRPr lang="nl-NL" sz="28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17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We lezen samen de gevolgen op blz. 20. Check de opgaven met de antwoordenboekjes. Enkele opgaven uit zelftest bespreken. </a:t>
            </a:r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3.14/3.19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18632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Kredietcrisis</a:t>
            </a:r>
            <a:endParaRPr lang="nl-NL" sz="3600" dirty="0"/>
          </a:p>
        </p:txBody>
      </p:sp>
      <p:pic>
        <p:nvPicPr>
          <p:cNvPr id="6" name="Picture 2" descr="http://www.nozzman.nl/wp/wp-content/uploads/2009/05/59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115744"/>
            <a:ext cx="5104227" cy="57422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19410707">
            <a:off x="576556" y="1585930"/>
            <a:ext cx="7498080" cy="1143000"/>
          </a:xfrm>
        </p:spPr>
        <p:txBody>
          <a:bodyPr/>
          <a:lstStyle/>
          <a:p>
            <a:r>
              <a:rPr lang="nl-NL" dirty="0" smtClean="0"/>
              <a:t>Te koop: stadsvilla met tuin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87824" y="20574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9600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nl-NL" sz="9600" dirty="0" smtClean="0">
                <a:latin typeface="Calibri"/>
                <a:cs typeface="Calibri"/>
              </a:rPr>
              <a:t>€200.000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Kredietcrisis 2</a:t>
            </a:r>
            <a:r>
              <a:rPr lang="nl-NL" sz="3600" baseline="30000" dirty="0" smtClean="0"/>
              <a:t>e</a:t>
            </a:r>
            <a:r>
              <a:rPr lang="nl-NL" sz="3600" dirty="0" smtClean="0"/>
              <a:t> les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 fontScale="92500" lnSpcReduction="20000"/>
          </a:bodyPr>
          <a:lstStyle/>
          <a:p>
            <a:r>
              <a:rPr lang="nl-NL" sz="2400" u="sng" dirty="0" smtClean="0"/>
              <a:t>Oorzaak:  Amerikaanse hypotheken- en huizenmarkt.</a:t>
            </a:r>
          </a:p>
          <a:p>
            <a:endParaRPr lang="nl-NL" sz="2400" dirty="0" smtClean="0"/>
          </a:p>
          <a:p>
            <a:r>
              <a:rPr lang="nl-NL" sz="2400" dirty="0" smtClean="0"/>
              <a:t>Leningen afgesloten tegen zeer lage rente (1 </a:t>
            </a:r>
            <a:r>
              <a:rPr lang="nl-NL" sz="2400" dirty="0" smtClean="0">
                <a:cs typeface="Arial"/>
              </a:rPr>
              <a:t>à 2%)</a:t>
            </a:r>
            <a:r>
              <a:rPr lang="nl-NL" sz="2400" dirty="0" smtClean="0"/>
              <a:t>. Er werden veel leningen verstrekt, ook aan Amerikanen die weinig verdienden.  Banken gingen uit van een prijsstijging op de huizenmarkt.  Dus weinig risico.</a:t>
            </a:r>
          </a:p>
          <a:p>
            <a:endParaRPr lang="nl-NL" sz="2400" dirty="0" smtClean="0"/>
          </a:p>
          <a:p>
            <a:r>
              <a:rPr lang="nl-NL" sz="2400" dirty="0" smtClean="0"/>
              <a:t>Omdat het beter ging met de economie </a:t>
            </a:r>
            <a:r>
              <a:rPr lang="nl-NL" sz="2400" u="sng" dirty="0" smtClean="0"/>
              <a:t>steeg</a:t>
            </a:r>
            <a:r>
              <a:rPr lang="nl-NL" sz="2400" dirty="0" smtClean="0"/>
              <a:t> de inflatie en daarmee ook de </a:t>
            </a:r>
            <a:r>
              <a:rPr lang="nl-NL" sz="2400" u="sng" dirty="0" smtClean="0"/>
              <a:t>rente</a:t>
            </a:r>
            <a:r>
              <a:rPr lang="nl-NL" sz="2400" dirty="0" smtClean="0"/>
              <a:t> (van hypotheken). Het werd </a:t>
            </a:r>
            <a:r>
              <a:rPr lang="nl-NL" sz="2400" b="1" dirty="0" smtClean="0">
                <a:solidFill>
                  <a:srgbClr val="FF0000"/>
                </a:solidFill>
              </a:rPr>
              <a:t>moeilijker om te lenen</a:t>
            </a:r>
            <a:r>
              <a:rPr lang="nl-NL" sz="2400" dirty="0" smtClean="0"/>
              <a:t> waardoor minder vraag naar huizen ontstond en de </a:t>
            </a:r>
            <a:r>
              <a:rPr lang="nl-NL" sz="2400" u="sng" dirty="0" smtClean="0"/>
              <a:t>prijzen</a:t>
            </a:r>
            <a:r>
              <a:rPr lang="nl-NL" sz="2400" dirty="0" smtClean="0"/>
              <a:t> begonnen te </a:t>
            </a:r>
            <a:r>
              <a:rPr lang="nl-NL" sz="2400" u="sng" dirty="0" smtClean="0"/>
              <a:t>dalen</a:t>
            </a:r>
            <a:r>
              <a:rPr lang="nl-NL" sz="2400" dirty="0" smtClean="0"/>
              <a:t>. </a:t>
            </a:r>
          </a:p>
          <a:p>
            <a:endParaRPr lang="nl-NL" sz="2400" dirty="0" smtClean="0"/>
          </a:p>
          <a:p>
            <a:r>
              <a:rPr lang="nl-NL" sz="2400" dirty="0" smtClean="0"/>
              <a:t>Ook </a:t>
            </a:r>
            <a:r>
              <a:rPr lang="nl-NL" sz="2400" b="1" dirty="0" smtClean="0">
                <a:solidFill>
                  <a:srgbClr val="FF0000"/>
                </a:solidFill>
              </a:rPr>
              <a:t>stegen</a:t>
            </a:r>
            <a:r>
              <a:rPr lang="nl-NL" sz="2400" dirty="0" smtClean="0"/>
              <a:t> voor de Amerikanen met </a:t>
            </a:r>
            <a:r>
              <a:rPr lang="nl-NL" sz="2400" b="1" dirty="0" smtClean="0">
                <a:solidFill>
                  <a:srgbClr val="FF0000"/>
                </a:solidFill>
              </a:rPr>
              <a:t>bestaande</a:t>
            </a:r>
            <a:r>
              <a:rPr lang="nl-NL" sz="2400" dirty="0" smtClean="0"/>
              <a:t> leningen de </a:t>
            </a:r>
            <a:r>
              <a:rPr lang="nl-NL" sz="2400" b="1" dirty="0" smtClean="0">
                <a:solidFill>
                  <a:srgbClr val="FF0000"/>
                </a:solidFill>
              </a:rPr>
              <a:t>maandlasten</a:t>
            </a:r>
            <a:r>
              <a:rPr lang="nl-NL" sz="2400" dirty="0" smtClean="0"/>
              <a:t>. Niet meer betaalbaar en daarom huis verkopen. Aanbod van te koop staande woningen steeg. De huizenprijzen </a:t>
            </a:r>
            <a:r>
              <a:rPr lang="nl-NL" sz="2400" u="sng" dirty="0" smtClean="0"/>
              <a:t>daalden nog meer</a:t>
            </a:r>
            <a:r>
              <a:rPr lang="nl-NL" sz="2400" dirty="0" smtClean="0"/>
              <a:t>.</a:t>
            </a:r>
            <a:endParaRPr lang="nl-NL" sz="24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Kredietcrisis 2</a:t>
            </a:r>
            <a:r>
              <a:rPr lang="nl-NL" sz="3600" baseline="30000" dirty="0" smtClean="0"/>
              <a:t>e</a:t>
            </a:r>
            <a:r>
              <a:rPr lang="nl-NL" sz="3600" dirty="0" smtClean="0"/>
              <a:t> les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285860"/>
            <a:ext cx="7406640" cy="5214974"/>
          </a:xfrm>
        </p:spPr>
        <p:txBody>
          <a:bodyPr>
            <a:normAutofit fontScale="92500"/>
          </a:bodyPr>
          <a:lstStyle/>
          <a:p>
            <a:r>
              <a:rPr lang="nl-NL" sz="2400" dirty="0" smtClean="0"/>
              <a:t>Woningen werden verkocht voor minder geld dan de hypotheekschuld was. </a:t>
            </a:r>
            <a:r>
              <a:rPr lang="nl-NL" sz="2400" b="1" dirty="0" smtClean="0"/>
              <a:t>Banken kwamen in de problemen</a:t>
            </a:r>
            <a:r>
              <a:rPr lang="nl-NL" sz="2400" dirty="0" smtClean="0"/>
              <a:t>.</a:t>
            </a:r>
          </a:p>
          <a:p>
            <a:endParaRPr lang="nl-NL" sz="2400" dirty="0" smtClean="0"/>
          </a:p>
          <a:p>
            <a:r>
              <a:rPr lang="nl-NL" sz="2400" dirty="0" smtClean="0"/>
              <a:t>Omdat banken geld van elkaar leenden gingen ook andere banken ten onder. Er ontstond een wantrouwen tussen banken. Onderling werd er minder geleend. </a:t>
            </a:r>
            <a:r>
              <a:rPr lang="nl-NL" sz="2400" u="sng" dirty="0" smtClean="0"/>
              <a:t>Banken durfden niet meer, de wereldwijde kredietcrisis was helaas geboren.</a:t>
            </a:r>
          </a:p>
          <a:p>
            <a:endParaRPr lang="nl-NL" sz="2400" u="sng" dirty="0" smtClean="0"/>
          </a:p>
          <a:p>
            <a:r>
              <a:rPr lang="nl-NL" sz="2400" i="1" dirty="0" smtClean="0">
                <a:solidFill>
                  <a:srgbClr val="00B0F0"/>
                </a:solidFill>
              </a:rPr>
              <a:t>We lezen samen de </a:t>
            </a:r>
            <a:r>
              <a:rPr lang="nl-NL" sz="2400" b="1" i="1" dirty="0" smtClean="0">
                <a:solidFill>
                  <a:srgbClr val="00B0F0"/>
                </a:solidFill>
              </a:rPr>
              <a:t>gevolgen op blz. 5/6</a:t>
            </a:r>
            <a:r>
              <a:rPr lang="nl-NL" sz="2400" i="1" dirty="0" smtClean="0">
                <a:solidFill>
                  <a:srgbClr val="00B0F0"/>
                </a:solidFill>
              </a:rPr>
              <a:t> en </a:t>
            </a:r>
            <a:r>
              <a:rPr lang="nl-NL" sz="2400" b="1" i="1" dirty="0" smtClean="0">
                <a:solidFill>
                  <a:srgbClr val="00B0F0"/>
                </a:solidFill>
              </a:rPr>
              <a:t>bespreken</a:t>
            </a:r>
            <a:r>
              <a:rPr lang="nl-NL" sz="2400" i="1" dirty="0" smtClean="0">
                <a:solidFill>
                  <a:srgbClr val="00B0F0"/>
                </a:solidFill>
              </a:rPr>
              <a:t> </a:t>
            </a:r>
            <a:r>
              <a:rPr lang="nl-NL" sz="2400" b="1" i="1" dirty="0" smtClean="0">
                <a:solidFill>
                  <a:srgbClr val="00B0F0"/>
                </a:solidFill>
              </a:rPr>
              <a:t>opgave 1.6</a:t>
            </a:r>
            <a:r>
              <a:rPr lang="nl-NL" sz="2400" i="1" dirty="0" smtClean="0">
                <a:solidFill>
                  <a:srgbClr val="00B0F0"/>
                </a:solidFill>
              </a:rPr>
              <a:t> en </a:t>
            </a:r>
            <a:r>
              <a:rPr lang="nl-NL" sz="2400" b="1" i="1" dirty="0" smtClean="0">
                <a:solidFill>
                  <a:srgbClr val="00B0F0"/>
                </a:solidFill>
              </a:rPr>
              <a:t>1.8</a:t>
            </a:r>
            <a:r>
              <a:rPr lang="nl-NL" sz="2400" i="1" dirty="0" smtClean="0">
                <a:solidFill>
                  <a:srgbClr val="00B0F0"/>
                </a:solidFill>
              </a:rPr>
              <a:t>. Check later de rest van de opgaven met de antwoordenboekjes.</a:t>
            </a:r>
          </a:p>
          <a:p>
            <a:endParaRPr lang="nl-NL" sz="24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nl-NL" sz="2400" u="sng" dirty="0" smtClean="0">
                <a:hlinkClick r:id="rId2"/>
              </a:rPr>
              <a:t>http://nieuwsuur.nl/onderwerp/396770-al-vier-jaar-huizencrisis-in-amerika.html</a:t>
            </a:r>
            <a:endParaRPr lang="nl-NL" sz="2400" u="sng" dirty="0" smtClean="0"/>
          </a:p>
          <a:p>
            <a:endParaRPr lang="nl-NL" sz="2400" dirty="0" smtClean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9600" dirty="0" smtClean="0"/>
              <a:t>1.15/1.23</a:t>
            </a:r>
            <a:endParaRPr lang="nl-NL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6000" dirty="0" smtClean="0"/>
              <a:t>De kredietcrisis had </a:t>
            </a:r>
          </a:p>
          <a:p>
            <a:pPr>
              <a:buNone/>
            </a:pPr>
            <a:r>
              <a:rPr lang="nl-NL" sz="6000" dirty="0" smtClean="0"/>
              <a:t>grote gevolgen voor </a:t>
            </a:r>
          </a:p>
          <a:p>
            <a:pPr>
              <a:buNone/>
            </a:pPr>
            <a:r>
              <a:rPr lang="nl-NL" sz="6000" dirty="0" smtClean="0"/>
              <a:t>de reële economie </a:t>
            </a:r>
          </a:p>
          <a:p>
            <a:pPr>
              <a:buNone/>
            </a:pPr>
            <a:r>
              <a:rPr lang="nl-NL" sz="6000" dirty="0" smtClean="0"/>
              <a:t>(=productie).</a:t>
            </a:r>
            <a:endParaRPr lang="nl-N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onnewende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Zonnewende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Zonnewende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3448</TotalTime>
  <Words>1107</Words>
  <Application>Microsoft Office PowerPoint</Application>
  <PresentationFormat>Diavoorstelling (4:3)</PresentationFormat>
  <Paragraphs>176</Paragraphs>
  <Slides>34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34</vt:i4>
      </vt:variant>
    </vt:vector>
  </HeadingPairs>
  <TitlesOfParts>
    <vt:vector size="37" baseType="lpstr">
      <vt:lpstr>Zonnewende</vt:lpstr>
      <vt:lpstr>4_Zonnewende</vt:lpstr>
      <vt:lpstr>1_Zonnewende</vt:lpstr>
      <vt:lpstr>PowerPoint-presentatie</vt:lpstr>
      <vt:lpstr>Te koop: stadsvilla met tuin</vt:lpstr>
      <vt:lpstr>PowerPoint-presentatie</vt:lpstr>
      <vt:lpstr>Hoofdstuk 1 Kredietcrisis</vt:lpstr>
      <vt:lpstr>Te koop: stadsvilla met tuin</vt:lpstr>
      <vt:lpstr>Hoofdstuk 1 Kredietcrisis 2e les</vt:lpstr>
      <vt:lpstr>Hoofdstuk 1 Kredietcrisis 2e les</vt:lpstr>
      <vt:lpstr>PowerPoint-presentatie</vt:lpstr>
      <vt:lpstr>PowerPoint-presentatie</vt:lpstr>
      <vt:lpstr>Hoofdstuk 1 Kredietcrisis 3e les</vt:lpstr>
      <vt:lpstr>Hoofdstuk 1 Kredietcrisis 3e les</vt:lpstr>
      <vt:lpstr>PowerPoint-presentatie</vt:lpstr>
      <vt:lpstr>Situatie nu</vt:lpstr>
      <vt:lpstr>Begrippen</vt:lpstr>
      <vt:lpstr>PowerPoint-presentatie</vt:lpstr>
      <vt:lpstr>Dinsdag 16 september</vt:lpstr>
      <vt:lpstr>Hoofdstuk 2 Geld en ruil</vt:lpstr>
      <vt:lpstr>Hoofdstuk 2 Geld en ruil</vt:lpstr>
      <vt:lpstr>Hoofdstuk 2 Geld en ruil</vt:lpstr>
      <vt:lpstr>Hoofdstuk 2 Geld en ruil</vt:lpstr>
      <vt:lpstr>Hoofdstuk 2 Geld en ruil </vt:lpstr>
      <vt:lpstr>PowerPoint-presentatie</vt:lpstr>
      <vt:lpstr>Hoofdstuk 2</vt:lpstr>
      <vt:lpstr>Hoofdstuk 2</vt:lpstr>
      <vt:lpstr>Hoofdstuk 2</vt:lpstr>
      <vt:lpstr>Hoofdstuk 2 Geld en ruil</vt:lpstr>
      <vt:lpstr>PowerPoint-presentatie</vt:lpstr>
      <vt:lpstr>PowerPoint-presentatie</vt:lpstr>
      <vt:lpstr>Hoofdstuk 2 Geld en ruil</vt:lpstr>
      <vt:lpstr>Hoofdstuk 2 Geld en ruil</vt:lpstr>
      <vt:lpstr>PowerPoint-presentatie</vt:lpstr>
      <vt:lpstr>Hoofdstuk 2 Geld en ruil</vt:lpstr>
      <vt:lpstr>Hoofdstuk 2 Geld en ruil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Hoofdstuk1 Kosten</dc:title>
  <dc:creator>Thielen</dc:creator>
  <cp:lastModifiedBy>Gemert, J. van</cp:lastModifiedBy>
  <cp:revision>321</cp:revision>
  <dcterms:created xsi:type="dcterms:W3CDTF">2009-11-10T18:21:34Z</dcterms:created>
  <dcterms:modified xsi:type="dcterms:W3CDTF">2014-09-11T06:39:42Z</dcterms:modified>
</cp:coreProperties>
</file>